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1313" r:id="rId5"/>
    <p:sldId id="1343" r:id="rId6"/>
    <p:sldId id="1287" r:id="rId7"/>
    <p:sldId id="1342" r:id="rId8"/>
    <p:sldId id="1334" r:id="rId9"/>
    <p:sldId id="1337" r:id="rId10"/>
    <p:sldId id="1339" r:id="rId11"/>
    <p:sldId id="1347" r:id="rId12"/>
    <p:sldId id="1324" r:id="rId13"/>
    <p:sldId id="1344" r:id="rId14"/>
    <p:sldId id="1338" r:id="rId15"/>
    <p:sldId id="1204" r:id="rId16"/>
    <p:sldId id="1349" r:id="rId17"/>
    <p:sldId id="1350" r:id="rId18"/>
  </p:sldIdLst>
  <p:sldSz cx="9144000" cy="5143500" type="screen16x9"/>
  <p:notesSz cx="6858000" cy="9144000"/>
  <p:embeddedFontLst>
    <p:embeddedFont>
      <p:font typeface="Pretendard" panose="02000503000000020004" pitchFamily="2" charset="-127"/>
      <p:regular r:id="rId20"/>
      <p:bold r:id="rId21"/>
    </p:embeddedFont>
    <p:embeddedFont>
      <p:font typeface="Pretendard Light" panose="02000403000000020004" pitchFamily="2" charset="-127"/>
      <p:regular r:id="rId22"/>
    </p:embeddedFont>
    <p:embeddedFont>
      <p:font typeface="Pretendard Medium" panose="02000603000000020004" pitchFamily="2" charset="-127"/>
      <p:regular r:id="rId23"/>
    </p:embeddedFont>
    <p:embeddedFont>
      <p:font typeface="Pretendard SemiBold" panose="02000703000000020004" pitchFamily="2" charset="-127"/>
      <p:regular r:id="rId24"/>
      <p:bold r:id="rId25"/>
    </p:embeddedFont>
    <p:embeddedFont>
      <p:font typeface="Pretendard Variable Light" panose="02000003000000020004" pitchFamily="2" charset="-127"/>
      <p:regular r:id="rId26"/>
    </p:embeddedFont>
    <p:embeddedFont>
      <p:font typeface="맑은 고딕" panose="020B0503020000020004" pitchFamily="34" charset="-127"/>
      <p:regular r:id="rId27"/>
      <p:bold r:id="rId28"/>
    </p:embeddedFont>
    <p:embeddedFont>
      <p:font typeface="Pretendard Variable SemiBold" panose="02000003000000020004" pitchFamily="2" charset="-127"/>
      <p:regular r:id="rId29"/>
      <p:bold r:id="rId30"/>
    </p:embeddedFont>
  </p:embeddedFontLst>
  <p:defaultTextStyle>
    <a:defPPr marL="0" marR="0" indent="0" algn="l" defTabSz="6858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9pPr>
  </p:defaultTextStyle>
  <p:extLst>
    <p:ext uri="{521415D9-36F7-43E2-AB2F-B90AF26B5E84}">
      <p14:sectionLst xmlns:p14="http://schemas.microsoft.com/office/powerpoint/2010/main">
        <p14:section name="기본 구역" id="{2B9863BF-CD9B-4852-97A9-B3D3F8A5C3F9}">
          <p14:sldIdLst>
            <p14:sldId id="1313"/>
            <p14:sldId id="1343"/>
            <p14:sldId id="1287"/>
            <p14:sldId id="1342"/>
            <p14:sldId id="1334"/>
            <p14:sldId id="1337"/>
            <p14:sldId id="1339"/>
            <p14:sldId id="1347"/>
            <p14:sldId id="1324"/>
            <p14:sldId id="1344"/>
            <p14:sldId id="1338"/>
            <p14:sldId id="1204"/>
            <p14:sldId id="1349"/>
            <p14:sldId id="1350"/>
          </p14:sldIdLst>
        </p14:section>
        <p14:section name="제목 없는 구역" id="{4D40C8C3-C89E-49D1-A34E-ECCE9A685BD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57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166" userDrawn="1">
          <p15:clr>
            <a:srgbClr val="A4A3A4"/>
          </p15:clr>
        </p15:guide>
        <p15:guide id="4" orient="horz" pos="191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BE8726-ACCB-D534-C864-02838A7A9E41}" name="수정 홍" initials="수홍" userId="0f619a34a36acf52" providerId="Windows Live"/>
  <p188:author id="{45B64254-F460-0E6B-3183-E3BEDE73E755}" name="parkwoobeom" initials="wp" userId="S::parkwoobeom@wishket.com::4b1c5e9e-5c50-4d08-a5f4-e06e1becb18c" providerId="AD"/>
  <p188:author id="{76E4E079-8E56-8624-ED99-92A7D2E1B9DC}" name="박 숙희" initials="" userId="S::sookie@wishket.com::7346f12f-2e92-49ab-b363-1fbb7611c57a" providerId="AD"/>
  <p188:author id="{38ACBAA2-5019-B8F1-3E6D-26C674ADBB77}" name="이용길" initials="용이" userId="S::yonggill@wishket.com::02c5c976-b717-46c5-a900-2a2c109994f3" providerId="AD"/>
  <p188:author id="{C643C8E0-A946-63B7-7E0C-AB680ED7078B}" name="이 홍주" initials="홍이" userId="S::hongjoo@wishket.com::38ad8f7a-fc7f-4076-802c-06f7747dd6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84"/>
    <a:srgbClr val="BDBDBD"/>
    <a:srgbClr val="7030A0"/>
    <a:srgbClr val="FF6B21"/>
    <a:srgbClr val="FF5900"/>
    <a:srgbClr val="79BDF5"/>
    <a:srgbClr val="000000"/>
    <a:srgbClr val="AFD8FA"/>
    <a:srgbClr val="37B18F"/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5"/>
              </a:solidFill>
              <a:prstDash val="solid"/>
              <a:miter lim="800000"/>
            </a:ln>
          </a:left>
          <a:right>
            <a:ln w="6350" cap="flat">
              <a:solidFill>
                <a:schemeClr val="accent5"/>
              </a:solidFill>
              <a:prstDash val="solid"/>
              <a:miter lim="8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5"/>
              </a:solidFill>
              <a:prstDash val="solid"/>
              <a:round/>
            </a:ln>
          </a:top>
          <a:bottom>
            <a:ln w="6350" cap="flat">
              <a:solidFill>
                <a:schemeClr val="accent5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5"/>
              </a:solidFill>
              <a:prstDash val="solid"/>
              <a:miter lim="800000"/>
            </a:ln>
          </a:top>
          <a:bottom>
            <a:ln w="6350" cap="flat">
              <a:solidFill>
                <a:schemeClr val="accent5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20" autoAdjust="0"/>
    <p:restoredTop sz="95120" autoAdjust="0"/>
  </p:normalViewPr>
  <p:slideViewPr>
    <p:cSldViewPr snapToGrid="0">
      <p:cViewPr>
        <p:scale>
          <a:sx n="200" d="100"/>
          <a:sy n="200" d="100"/>
        </p:scale>
        <p:origin x="2008" y="1512"/>
      </p:cViewPr>
      <p:guideLst>
        <p:guide orient="horz" pos="2573"/>
        <p:guide pos="2880"/>
        <p:guide orient="horz" pos="1166"/>
        <p:guide orient="horz" pos="19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035668417905409E-2"/>
          <c:y val="9.6332582570556203E-3"/>
          <c:w val="1"/>
          <c:h val="0.8726596806387225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9E9E9E"/>
            </a:solidFill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3A-2146-8B4C-F2E128C8BAF8}"/>
              </c:ext>
            </c:extLst>
          </c:dPt>
          <c:dPt>
            <c:idx val="1"/>
            <c:bubble3D val="0"/>
            <c:spPr>
              <a:solidFill>
                <a:srgbClr val="37B1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23A-2146-8B4C-F2E128C8BAF8}"/>
              </c:ext>
            </c:extLst>
          </c:dPt>
          <c:dPt>
            <c:idx val="2"/>
            <c:bubble3D val="0"/>
            <c:spPr>
              <a:solidFill>
                <a:srgbClr val="FF6B2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23A-2146-8B4C-F2E128C8BAF8}"/>
              </c:ext>
            </c:extLst>
          </c:dPt>
          <c:dPt>
            <c:idx val="3"/>
            <c:bubble3D val="0"/>
            <c:spPr>
              <a:solidFill>
                <a:srgbClr val="9E9E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23A-2146-8B4C-F2E128C8BAF8}"/>
              </c:ext>
            </c:extLst>
          </c:dPt>
          <c:cat>
            <c:strRef>
              <c:f>Sheet1!$A$3:$A$5</c:f>
              <c:strCache>
                <c:ptCount val="2"/>
                <c:pt idx="0">
                  <c:v>레퍼런스 탐색</c:v>
                </c:pt>
                <c:pt idx="1">
                  <c:v>업체 소싱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</c:v>
                </c:pt>
                <c:pt idx="1">
                  <c:v>27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3A-2146-8B4C-F2E128C8BA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035668417905409E-2"/>
          <c:y val="9.6332582570556203E-3"/>
          <c:w val="1"/>
          <c:h val="0.8726596806387225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9E9E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368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B9-674E-9AF8-4FC373C8EF34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B9-674E-9AF8-4FC373C8EF34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B9-674E-9AF8-4FC373C8EF34}"/>
              </c:ext>
            </c:extLst>
          </c:dPt>
          <c:dPt>
            <c:idx val="3"/>
            <c:bubble3D val="0"/>
            <c:spPr>
              <a:solidFill>
                <a:srgbClr val="9E9E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B9-674E-9AF8-4FC373C8EF34}"/>
              </c:ext>
            </c:extLst>
          </c:dPt>
          <c:cat>
            <c:strRef>
              <c:f>Sheet1!$A$3:$A$5</c:f>
              <c:strCache>
                <c:ptCount val="2"/>
                <c:pt idx="0">
                  <c:v>레퍼런스 탐색</c:v>
                </c:pt>
                <c:pt idx="1">
                  <c:v>업체 소싱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</c:v>
                </c:pt>
                <c:pt idx="1">
                  <c:v>27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B9-674E-9AF8-4FC373C8E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035668417905409E-2"/>
          <c:y val="9.6332582570556203E-3"/>
          <c:w val="1"/>
          <c:h val="0.8726596806387225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9E9E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368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77-5B4C-9F68-5C3B2EEE69FB}"/>
              </c:ext>
            </c:extLst>
          </c:dPt>
          <c:dPt>
            <c:idx val="1"/>
            <c:bubble3D val="0"/>
            <c:spPr>
              <a:solidFill>
                <a:srgbClr val="37B1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77-5B4C-9F68-5C3B2EEE69FB}"/>
              </c:ext>
            </c:extLst>
          </c:dPt>
          <c:dPt>
            <c:idx val="2"/>
            <c:bubble3D val="0"/>
            <c:spPr>
              <a:solidFill>
                <a:srgbClr val="FF6B2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77-5B4C-9F68-5C3B2EEE69FB}"/>
              </c:ext>
            </c:extLst>
          </c:dPt>
          <c:dPt>
            <c:idx val="3"/>
            <c:bubble3D val="0"/>
            <c:spPr>
              <a:solidFill>
                <a:srgbClr val="9E9E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77-5B4C-9F68-5C3B2EEE69FB}"/>
              </c:ext>
            </c:extLst>
          </c:dPt>
          <c:cat>
            <c:strRef>
              <c:f>Sheet1!$A$3:$A$5</c:f>
              <c:strCache>
                <c:ptCount val="3"/>
                <c:pt idx="0">
                  <c:v>기존 시스템과의 연동</c:v>
                </c:pt>
                <c:pt idx="1">
                  <c:v>데이터 구조 설계 및 전처리</c:v>
                </c:pt>
                <c:pt idx="2">
                  <c:v>UI/UX 기획 및 개발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48</c:v>
                </c:pt>
                <c:pt idx="1">
                  <c:v>24</c:v>
                </c:pt>
                <c:pt idx="2">
                  <c:v>17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77-5B4C-9F68-5C3B2EEE6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43847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900">
        <a:latin typeface="+mn-lt"/>
        <a:ea typeface="+mn-ea"/>
        <a:cs typeface="+mn-cs"/>
        <a:sym typeface="맑은 고딕"/>
      </a:defRPr>
    </a:lvl1pPr>
    <a:lvl2pPr indent="171450" latinLnBrk="0">
      <a:defRPr sz="900">
        <a:latin typeface="+mn-lt"/>
        <a:ea typeface="+mn-ea"/>
        <a:cs typeface="+mn-cs"/>
        <a:sym typeface="맑은 고딕"/>
      </a:defRPr>
    </a:lvl2pPr>
    <a:lvl3pPr indent="342900" latinLnBrk="0">
      <a:defRPr sz="900">
        <a:latin typeface="+mn-lt"/>
        <a:ea typeface="+mn-ea"/>
        <a:cs typeface="+mn-cs"/>
        <a:sym typeface="맑은 고딕"/>
      </a:defRPr>
    </a:lvl3pPr>
    <a:lvl4pPr indent="514350" latinLnBrk="0">
      <a:defRPr sz="900">
        <a:latin typeface="+mn-lt"/>
        <a:ea typeface="+mn-ea"/>
        <a:cs typeface="+mn-cs"/>
        <a:sym typeface="맑은 고딕"/>
      </a:defRPr>
    </a:lvl4pPr>
    <a:lvl5pPr indent="685800" latinLnBrk="0">
      <a:defRPr sz="900">
        <a:latin typeface="+mn-lt"/>
        <a:ea typeface="+mn-ea"/>
        <a:cs typeface="+mn-cs"/>
        <a:sym typeface="맑은 고딕"/>
      </a:defRPr>
    </a:lvl5pPr>
    <a:lvl6pPr indent="857250" latinLnBrk="0">
      <a:defRPr sz="900">
        <a:latin typeface="+mn-lt"/>
        <a:ea typeface="+mn-ea"/>
        <a:cs typeface="+mn-cs"/>
        <a:sym typeface="맑은 고딕"/>
      </a:defRPr>
    </a:lvl6pPr>
    <a:lvl7pPr indent="1028700" latinLnBrk="0">
      <a:defRPr sz="900">
        <a:latin typeface="+mn-lt"/>
        <a:ea typeface="+mn-ea"/>
        <a:cs typeface="+mn-cs"/>
        <a:sym typeface="맑은 고딕"/>
      </a:defRPr>
    </a:lvl7pPr>
    <a:lvl8pPr indent="1200150" latinLnBrk="0">
      <a:defRPr sz="900">
        <a:latin typeface="+mn-lt"/>
        <a:ea typeface="+mn-ea"/>
        <a:cs typeface="+mn-cs"/>
        <a:sym typeface="맑은 고딕"/>
      </a:defRPr>
    </a:lvl8pPr>
    <a:lvl9pPr indent="1371600" latinLnBrk="0">
      <a:defRPr sz="900">
        <a:latin typeface="+mn-lt"/>
        <a:ea typeface="+mn-ea"/>
        <a:cs typeface="+mn-cs"/>
        <a:sym typeface="맑은 고딕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56936-D72E-8FD4-1BD5-3A24A33C8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51881B-1A7F-529F-F9C4-B4FCF2C6D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7910A33-4414-1EE7-12BA-F671079AF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593875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773D7-5B52-18EE-01E1-E2C5DAEDF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B2AD318-762A-6111-6CC0-F78B7932A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C1F5491-8D17-6ECD-14F5-368EDFDCA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504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5993B-9E26-916D-F787-90E6A0CBB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2E3ED7B-7F58-EAD0-B197-9752C5192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F3A73D0-565A-23EF-F417-FBECA9F56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89578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89021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BBE57-865E-588B-2C84-6B8776438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000CB0-FE95-E343-445E-5D47FFD8A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F79DD1-488B-0DDE-7FA8-9F0F2BC16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45539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BBE57-865E-588B-2C84-6B8776438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000CB0-FE95-E343-445E-5D47FFD8A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F79DD1-488B-0DDE-7FA8-9F0F2BC16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76596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00EBF-83C6-B883-8982-65E2345F4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322A20-CA12-1064-9605-141C697DD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21237ED-DBEC-BE96-BEFD-90858142C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7575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3085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B1B2B-762B-625D-E999-0EED88D5B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C5C933D-5360-95DC-7577-32370CC3D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D8E13D-3A09-4596-2D1D-C5EA0A336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0798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31746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DE67-1EC3-D5B6-DE71-B2BAC83D8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A1C4A4-08F9-3F8D-CB60-75DE9BCB8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D64675-5C9D-C395-57DB-7116F508F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09499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3189B-A8F8-9798-489B-F8314D348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101C30-A311-1191-5A32-BA732989B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5223F5D-ABD4-6224-B906-095B169D9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151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C86C2-1A0C-640F-75C8-C4FDA424B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640FC22-FAAA-DDB8-5EB5-EA5568758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54ACD0A-9FC7-9410-AF80-3751B9E5C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51648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8344B-E6F4-3E5C-BB46-7A17E7E82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D30E887-C25A-A226-0D89-060382FEA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32EA415-A45C-1C72-D4AE-84FE33C1F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52525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9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제목 텍스트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8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9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제목 텍스트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제목 텍스트</a:t>
            </a:r>
          </a:p>
        </p:txBody>
      </p:sp>
      <p:sp>
        <p:nvSpPr>
          <p:cNvPr id="73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제목 텍스트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제목 텍스트</a:t>
            </a:r>
          </a:p>
        </p:txBody>
      </p:sp>
      <p:sp>
        <p:nvSpPr>
          <p:cNvPr id="83" name="그림 개체 틀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8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93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제목 텍스트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t>제목 텍스트</a:t>
            </a:r>
          </a:p>
        </p:txBody>
      </p:sp>
      <p:sp>
        <p:nvSpPr>
          <p:cNvPr id="102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6037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8278749" y="4788769"/>
            <a:ext cx="236602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transition spd="med"/>
  <p:hf hdr="0" ft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jpeg"/><Relationship Id="rId39" Type="http://schemas.openxmlformats.org/officeDocument/2006/relationships/image" Target="../media/image47.jpeg"/><Relationship Id="rId21" Type="http://schemas.openxmlformats.org/officeDocument/2006/relationships/image" Target="../media/image29.tiff"/><Relationship Id="rId34" Type="http://schemas.openxmlformats.org/officeDocument/2006/relationships/image" Target="../media/image42.emf"/><Relationship Id="rId42" Type="http://schemas.openxmlformats.org/officeDocument/2006/relationships/image" Target="../media/image50.jpeg"/><Relationship Id="rId47" Type="http://schemas.openxmlformats.org/officeDocument/2006/relationships/image" Target="../media/image55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emf"/><Relationship Id="rId29" Type="http://schemas.openxmlformats.org/officeDocument/2006/relationships/image" Target="../media/image37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tiff"/><Relationship Id="rId24" Type="http://schemas.openxmlformats.org/officeDocument/2006/relationships/image" Target="../media/image32.emf"/><Relationship Id="rId32" Type="http://schemas.openxmlformats.org/officeDocument/2006/relationships/image" Target="../media/image40.png"/><Relationship Id="rId37" Type="http://schemas.openxmlformats.org/officeDocument/2006/relationships/image" Target="../media/image45.jpeg"/><Relationship Id="rId40" Type="http://schemas.openxmlformats.org/officeDocument/2006/relationships/image" Target="../media/image48.png"/><Relationship Id="rId45" Type="http://schemas.openxmlformats.org/officeDocument/2006/relationships/image" Target="../media/image53.jpeg"/><Relationship Id="rId5" Type="http://schemas.openxmlformats.org/officeDocument/2006/relationships/image" Target="../media/image13.tiff"/><Relationship Id="rId15" Type="http://schemas.openxmlformats.org/officeDocument/2006/relationships/image" Target="../media/image23.jpeg"/><Relationship Id="rId23" Type="http://schemas.openxmlformats.org/officeDocument/2006/relationships/image" Target="../media/image31.tiff"/><Relationship Id="rId28" Type="http://schemas.openxmlformats.org/officeDocument/2006/relationships/image" Target="../media/image36.jpeg"/><Relationship Id="rId36" Type="http://schemas.openxmlformats.org/officeDocument/2006/relationships/image" Target="../media/image44.png"/><Relationship Id="rId10" Type="http://schemas.openxmlformats.org/officeDocument/2006/relationships/image" Target="../media/image18.emf"/><Relationship Id="rId19" Type="http://schemas.openxmlformats.org/officeDocument/2006/relationships/image" Target="../media/image27.gif"/><Relationship Id="rId31" Type="http://schemas.openxmlformats.org/officeDocument/2006/relationships/image" Target="../media/image39.png"/><Relationship Id="rId44" Type="http://schemas.openxmlformats.org/officeDocument/2006/relationships/image" Target="../media/image52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jpeg"/><Relationship Id="rId27" Type="http://schemas.openxmlformats.org/officeDocument/2006/relationships/image" Target="../media/image35.jpe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43" Type="http://schemas.openxmlformats.org/officeDocument/2006/relationships/image" Target="../media/image51.png"/><Relationship Id="rId48" Type="http://schemas.openxmlformats.org/officeDocument/2006/relationships/image" Target="../media/image56.png"/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12" Type="http://schemas.openxmlformats.org/officeDocument/2006/relationships/image" Target="../media/image20.emf"/><Relationship Id="rId17" Type="http://schemas.openxmlformats.org/officeDocument/2006/relationships/image" Target="../media/image25.png"/><Relationship Id="rId25" Type="http://schemas.openxmlformats.org/officeDocument/2006/relationships/image" Target="../media/image33.jpeg"/><Relationship Id="rId33" Type="http://schemas.openxmlformats.org/officeDocument/2006/relationships/image" Target="../media/image41.tiff"/><Relationship Id="rId38" Type="http://schemas.openxmlformats.org/officeDocument/2006/relationships/image" Target="../media/image46.png"/><Relationship Id="rId46" Type="http://schemas.openxmlformats.org/officeDocument/2006/relationships/image" Target="../media/image54.jpeg"/><Relationship Id="rId20" Type="http://schemas.openxmlformats.org/officeDocument/2006/relationships/image" Target="../media/image28.jpeg"/><Relationship Id="rId41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471AF-A92C-BEF6-9D30-56613DFCD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EF8E5CB-B579-2528-2056-5643E144DF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4171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A741B-BDC8-6D00-FEF4-0937C2D92D9E}"/>
              </a:ext>
            </a:extLst>
          </p:cNvPr>
          <p:cNvSpPr txBox="1"/>
          <p:nvPr/>
        </p:nvSpPr>
        <p:spPr>
          <a:xfrm>
            <a:off x="536448" y="512490"/>
            <a:ext cx="8071104" cy="6078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ko-KR" altLang="en-US" sz="300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위시켓</a:t>
            </a:r>
            <a:endParaRPr lang="en-US" altLang="ko-KR" sz="3000" b="1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ADECF-12CE-E9E1-CDBE-05263350754D}"/>
              </a:ext>
            </a:extLst>
          </p:cNvPr>
          <p:cNvSpPr txBox="1"/>
          <p:nvPr/>
        </p:nvSpPr>
        <p:spPr>
          <a:xfrm>
            <a:off x="536448" y="4343754"/>
            <a:ext cx="6742034" cy="287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en" altLang="ko-KR" sz="1150" dirty="0">
                <a:solidFill>
                  <a:schemeClr val="bg1">
                    <a:alpha val="8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All-</a:t>
            </a:r>
            <a:r>
              <a:rPr lang="en-US" altLang="ko-KR" sz="1150" dirty="0">
                <a:solidFill>
                  <a:schemeClr val="bg1">
                    <a:alpha val="8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IN</a:t>
            </a:r>
            <a:r>
              <a:rPr lang="en" altLang="ko-KR" sz="1150" dirty="0">
                <a:solidFill>
                  <a:schemeClr val="bg1">
                    <a:alpha val="8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-ONE </a:t>
            </a:r>
            <a:r>
              <a:rPr lang="en-US" altLang="ko-KR" sz="1150" dirty="0">
                <a:solidFill>
                  <a:schemeClr val="bg1">
                    <a:alpha val="8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1150" dirty="0">
                <a:solidFill>
                  <a:schemeClr val="bg1">
                    <a:alpha val="8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서비스 플랫폼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3B58CF5-205D-913D-28EE-428EF8CC91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836390" y="614573"/>
            <a:ext cx="771162" cy="174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4569C-A374-6319-593A-5CF7137FD974}"/>
              </a:ext>
            </a:extLst>
          </p:cNvPr>
          <p:cNvSpPr txBox="1"/>
          <p:nvPr/>
        </p:nvSpPr>
        <p:spPr>
          <a:xfrm>
            <a:off x="536448" y="1222430"/>
            <a:ext cx="8071104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8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AI </a:t>
            </a:r>
            <a:r>
              <a:rPr lang="ko-KR" altLang="en-US" sz="18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시대</a:t>
            </a:r>
            <a:r>
              <a:rPr lang="en-US" altLang="ko-KR" sz="18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SMB</a:t>
            </a:r>
            <a:r>
              <a:rPr lang="ko-KR" altLang="en-US" sz="1800" dirty="0" err="1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를</a:t>
            </a:r>
            <a:r>
              <a:rPr lang="ko-KR" altLang="en-US" sz="18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위해 준비된 </a:t>
            </a:r>
            <a:r>
              <a:rPr lang="en-US" altLang="ko-KR" sz="18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NO.1 </a:t>
            </a:r>
            <a:r>
              <a:rPr lang="ko-KR" altLang="en-US" sz="18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플랫폼</a:t>
            </a:r>
          </a:p>
        </p:txBody>
      </p:sp>
    </p:spTree>
    <p:extLst>
      <p:ext uri="{BB962C8B-B14F-4D97-AF65-F5344CB8AC3E}">
        <p14:creationId xmlns:p14="http://schemas.microsoft.com/office/powerpoint/2010/main" val="187309488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999E6-1E60-B85F-264D-6B9162BA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F94591A0-7804-C441-3D2B-F350CFED0CB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C1D20-D72F-CD6C-4AE6-6879A8354C01}"/>
              </a:ext>
            </a:extLst>
          </p:cNvPr>
          <p:cNvSpPr txBox="1"/>
          <p:nvPr/>
        </p:nvSpPr>
        <p:spPr>
          <a:xfrm>
            <a:off x="5087946" y="2064922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7C2A47-5238-B8F7-5966-28EFA78D8BB9}"/>
              </a:ext>
            </a:extLst>
          </p:cNvPr>
          <p:cNvSpPr txBox="1"/>
          <p:nvPr/>
        </p:nvSpPr>
        <p:spPr>
          <a:xfrm>
            <a:off x="5416191" y="2064922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WISHKET</a:t>
            </a:r>
            <a:r>
              <a:rPr lang="ko-KR" altLang="en-US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OVERVIEW</a:t>
            </a:r>
            <a:endParaRPr lang="ko-KR" altLang="en-US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91D43-FDF0-1E5B-E98B-A8AC02156703}"/>
              </a:ext>
            </a:extLst>
          </p:cNvPr>
          <p:cNvSpPr txBox="1"/>
          <p:nvPr/>
        </p:nvSpPr>
        <p:spPr>
          <a:xfrm>
            <a:off x="5087946" y="2591158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46ABC-C1F2-1BBE-AEB1-5485AB75D31F}"/>
              </a:ext>
            </a:extLst>
          </p:cNvPr>
          <p:cNvSpPr txBox="1"/>
          <p:nvPr/>
        </p:nvSpPr>
        <p:spPr>
          <a:xfrm>
            <a:off x="5416191" y="2591158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SMB OVERVIEW</a:t>
            </a:r>
            <a:endParaRPr lang="ko-KR" altLang="en-US" dirty="0">
              <a:solidFill>
                <a:schemeClr val="tx1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C0BD2-A8BC-7D04-175E-B2AF6D201782}"/>
              </a:ext>
            </a:extLst>
          </p:cNvPr>
          <p:cNvSpPr txBox="1"/>
          <p:nvPr/>
        </p:nvSpPr>
        <p:spPr>
          <a:xfrm>
            <a:off x="5087946" y="3117394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56AB9-2E21-05F3-ED34-F7FB460F9635}"/>
              </a:ext>
            </a:extLst>
          </p:cNvPr>
          <p:cNvSpPr txBox="1"/>
          <p:nvPr/>
        </p:nvSpPr>
        <p:spPr>
          <a:xfrm>
            <a:off x="5416191" y="3117394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chemeClr val="tx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SOLUTION &amp; CUSTOMERS</a:t>
            </a:r>
            <a:endParaRPr lang="ko-KR" altLang="en-US" b="1" dirty="0">
              <a:solidFill>
                <a:schemeClr val="tx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6A78C0-83B8-4481-3A1F-5445B4231208}"/>
              </a:ext>
            </a:extLst>
          </p:cNvPr>
          <p:cNvSpPr txBox="1"/>
          <p:nvPr/>
        </p:nvSpPr>
        <p:spPr>
          <a:xfrm>
            <a:off x="8151445" y="2064922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03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17C27-1AC0-D41F-352B-E2104854C0CD}"/>
              </a:ext>
            </a:extLst>
          </p:cNvPr>
          <p:cNvSpPr txBox="1"/>
          <p:nvPr/>
        </p:nvSpPr>
        <p:spPr>
          <a:xfrm>
            <a:off x="8151445" y="2591158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08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85683-E0AC-E457-A07A-7FA64476BDB6}"/>
              </a:ext>
            </a:extLst>
          </p:cNvPr>
          <p:cNvSpPr txBox="1"/>
          <p:nvPr/>
        </p:nvSpPr>
        <p:spPr>
          <a:xfrm>
            <a:off x="8151445" y="3117394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12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02622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410F2-5A27-E3BA-9436-A1183E49B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갈매기형 수장[C] 8">
            <a:extLst>
              <a:ext uri="{FF2B5EF4-FFF2-40B4-BE49-F238E27FC236}">
                <a16:creationId xmlns:a16="http://schemas.microsoft.com/office/drawing/2014/main" id="{214BF013-56F4-40AB-FAC1-1D73249BFF4C}"/>
              </a:ext>
            </a:extLst>
          </p:cNvPr>
          <p:cNvSpPr/>
          <p:nvPr/>
        </p:nvSpPr>
        <p:spPr>
          <a:xfrm>
            <a:off x="2565759" y="2273367"/>
            <a:ext cx="4991026" cy="522180"/>
          </a:xfrm>
          <a:prstGeom prst="chevron">
            <a:avLst>
              <a:gd name="adj" fmla="val 33419"/>
            </a:avLst>
          </a:prstGeom>
          <a:gradFill>
            <a:gsLst>
              <a:gs pos="50000">
                <a:srgbClr val="003684"/>
              </a:gs>
              <a:gs pos="0">
                <a:srgbClr val="003684"/>
              </a:gs>
              <a:gs pos="100000">
                <a:schemeClr val="bg1"/>
              </a:gs>
            </a:gsLst>
            <a:lin ang="10800000" scaled="0"/>
          </a:gra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02920060-3853-F5EF-5C55-30AB9F837CB1}"/>
              </a:ext>
            </a:extLst>
          </p:cNvPr>
          <p:cNvSpPr/>
          <p:nvPr/>
        </p:nvSpPr>
        <p:spPr>
          <a:xfrm>
            <a:off x="1334428" y="2945659"/>
            <a:ext cx="1706358" cy="141873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 w="8890" cap="flat">
            <a:solidFill>
              <a:srgbClr val="003684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52" name="오각형[P] 51">
            <a:extLst>
              <a:ext uri="{FF2B5EF4-FFF2-40B4-BE49-F238E27FC236}">
                <a16:creationId xmlns:a16="http://schemas.microsoft.com/office/drawing/2014/main" id="{A407F0F1-A1C9-BBD8-D04F-C7E6AF1B4AF6}"/>
              </a:ext>
            </a:extLst>
          </p:cNvPr>
          <p:cNvSpPr/>
          <p:nvPr/>
        </p:nvSpPr>
        <p:spPr>
          <a:xfrm>
            <a:off x="1334694" y="1529173"/>
            <a:ext cx="1012526" cy="522180"/>
          </a:xfrm>
          <a:prstGeom prst="homePlate">
            <a:avLst>
              <a:gd name="adj" fmla="val 31663"/>
            </a:avLst>
          </a:prstGeom>
          <a:solidFill>
            <a:srgbClr val="EEEEEE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8" name="갈매기형 수장[C] 27">
            <a:extLst>
              <a:ext uri="{FF2B5EF4-FFF2-40B4-BE49-F238E27FC236}">
                <a16:creationId xmlns:a16="http://schemas.microsoft.com/office/drawing/2014/main" id="{FEF29DA1-3BEF-11C1-1AEC-4E39652F1563}"/>
              </a:ext>
            </a:extLst>
          </p:cNvPr>
          <p:cNvSpPr/>
          <p:nvPr/>
        </p:nvSpPr>
        <p:spPr>
          <a:xfrm>
            <a:off x="2259443" y="1529173"/>
            <a:ext cx="1012527" cy="522180"/>
          </a:xfrm>
          <a:prstGeom prst="chevron">
            <a:avLst>
              <a:gd name="adj" fmla="val 33419"/>
            </a:avLst>
          </a:prstGeom>
          <a:solidFill>
            <a:srgbClr val="EEEEEE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2" name="갈매기형 수장[C] 31">
            <a:extLst>
              <a:ext uri="{FF2B5EF4-FFF2-40B4-BE49-F238E27FC236}">
                <a16:creationId xmlns:a16="http://schemas.microsoft.com/office/drawing/2014/main" id="{25394EBA-BEEA-A861-15F2-957964596E43}"/>
              </a:ext>
            </a:extLst>
          </p:cNvPr>
          <p:cNvSpPr/>
          <p:nvPr/>
        </p:nvSpPr>
        <p:spPr>
          <a:xfrm>
            <a:off x="3184193" y="1529173"/>
            <a:ext cx="1012527" cy="522180"/>
          </a:xfrm>
          <a:prstGeom prst="chevron">
            <a:avLst>
              <a:gd name="adj" fmla="val 33419"/>
            </a:avLst>
          </a:prstGeom>
          <a:solidFill>
            <a:srgbClr val="EEEEEE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4" name="갈매기형 수장[C] 33">
            <a:extLst>
              <a:ext uri="{FF2B5EF4-FFF2-40B4-BE49-F238E27FC236}">
                <a16:creationId xmlns:a16="http://schemas.microsoft.com/office/drawing/2014/main" id="{209FEED0-1FDD-D9E2-210B-63297591CF6B}"/>
              </a:ext>
            </a:extLst>
          </p:cNvPr>
          <p:cNvSpPr/>
          <p:nvPr/>
        </p:nvSpPr>
        <p:spPr>
          <a:xfrm>
            <a:off x="4108943" y="1529173"/>
            <a:ext cx="1012527" cy="522180"/>
          </a:xfrm>
          <a:prstGeom prst="chevron">
            <a:avLst>
              <a:gd name="adj" fmla="val 33419"/>
            </a:avLst>
          </a:prstGeom>
          <a:solidFill>
            <a:srgbClr val="EEEEEE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6" name="갈매기형 수장[C] 35">
            <a:extLst>
              <a:ext uri="{FF2B5EF4-FFF2-40B4-BE49-F238E27FC236}">
                <a16:creationId xmlns:a16="http://schemas.microsoft.com/office/drawing/2014/main" id="{0E6BDA5A-9612-62C9-B055-EAD72521CDF3}"/>
              </a:ext>
            </a:extLst>
          </p:cNvPr>
          <p:cNvSpPr/>
          <p:nvPr/>
        </p:nvSpPr>
        <p:spPr>
          <a:xfrm>
            <a:off x="5033693" y="1529173"/>
            <a:ext cx="1012527" cy="522180"/>
          </a:xfrm>
          <a:prstGeom prst="chevron">
            <a:avLst>
              <a:gd name="adj" fmla="val 33419"/>
            </a:avLst>
          </a:prstGeom>
          <a:solidFill>
            <a:srgbClr val="EEEEEE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43" name="갈매기형 수장[C] 42">
            <a:extLst>
              <a:ext uri="{FF2B5EF4-FFF2-40B4-BE49-F238E27FC236}">
                <a16:creationId xmlns:a16="http://schemas.microsoft.com/office/drawing/2014/main" id="{8DC4A4A1-D8A7-257B-243C-89852A192C60}"/>
              </a:ext>
            </a:extLst>
          </p:cNvPr>
          <p:cNvSpPr/>
          <p:nvPr/>
        </p:nvSpPr>
        <p:spPr>
          <a:xfrm>
            <a:off x="5958443" y="1529173"/>
            <a:ext cx="1012527" cy="522180"/>
          </a:xfrm>
          <a:prstGeom prst="chevron">
            <a:avLst>
              <a:gd name="adj" fmla="val 33419"/>
            </a:avLst>
          </a:prstGeom>
          <a:solidFill>
            <a:srgbClr val="EEEEEE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05" name="슬라이드 번호 개체 틀 53">
            <a:extLst>
              <a:ext uri="{FF2B5EF4-FFF2-40B4-BE49-F238E27FC236}">
                <a16:creationId xmlns:a16="http://schemas.microsoft.com/office/drawing/2014/main" id="{D345FFE3-707D-697C-CFC9-C96C451716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17480" y="4817346"/>
            <a:ext cx="191717" cy="207749"/>
          </a:xfrm>
        </p:spPr>
        <p:txBody>
          <a:bodyPr/>
          <a:lstStyle/>
          <a:p>
            <a:fld id="{86CB4B4D-7CA3-9044-876B-883B54F8677D}" type="slidenum">
              <a:rPr lang="en-US" altLang="x-none" sz="75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11</a:t>
            </a:fld>
            <a:endParaRPr lang="x-none" altLang="en-US" sz="7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19C46-9E0D-FD69-3A60-A94D2632CD22}"/>
              </a:ext>
            </a:extLst>
          </p:cNvPr>
          <p:cNvSpPr txBox="1"/>
          <p:nvPr/>
        </p:nvSpPr>
        <p:spPr>
          <a:xfrm>
            <a:off x="288413" y="469129"/>
            <a:ext cx="8560527" cy="287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매칭 시스템을 도입하여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SMB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의 아이디어성 프로젝트를 기존의 복잡한 절차 없이 즉각적으로 미팅이나 계약 단계로 연결합니다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DFAFC-97D5-BD49-80D7-BE6CB404A68E}"/>
              </a:ext>
            </a:extLst>
          </p:cNvPr>
          <p:cNvSpPr txBox="1"/>
          <p:nvPr/>
        </p:nvSpPr>
        <p:spPr>
          <a:xfrm>
            <a:off x="288413" y="188998"/>
            <a:ext cx="85605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AI 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기반의 완전 자동화된 </a:t>
            </a:r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SMB</a:t>
            </a:r>
            <a:r>
              <a:rPr lang="ko-KR" altLang="en-US" b="1" dirty="0" err="1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를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위한 맞춤 프로세스</a:t>
            </a:r>
          </a:p>
        </p:txBody>
      </p: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B0BE9B70-E8E9-AE6F-245F-48C299123C0C}"/>
              </a:ext>
            </a:extLst>
          </p:cNvPr>
          <p:cNvCxnSpPr/>
          <p:nvPr/>
        </p:nvCxnSpPr>
        <p:spPr>
          <a:xfrm>
            <a:off x="0" y="1100407"/>
            <a:ext cx="914400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타원 1">
            <a:extLst>
              <a:ext uri="{FF2B5EF4-FFF2-40B4-BE49-F238E27FC236}">
                <a16:creationId xmlns:a16="http://schemas.microsoft.com/office/drawing/2014/main" id="{2995CF45-DF7A-2866-EC3F-D6F432865DB1}"/>
              </a:ext>
            </a:extLst>
          </p:cNvPr>
          <p:cNvSpPr/>
          <p:nvPr/>
        </p:nvSpPr>
        <p:spPr>
          <a:xfrm>
            <a:off x="288413" y="1635114"/>
            <a:ext cx="801875" cy="325484"/>
          </a:xfrm>
          <a:prstGeom prst="ellipse">
            <a:avLst/>
          </a:prstGeom>
          <a:solidFill>
            <a:schemeClr val="bg1"/>
          </a:solidFill>
          <a:ln w="8890" cap="flat">
            <a:solidFill>
              <a:srgbClr val="424242"/>
            </a:solidFill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A9132-6C3E-A6EC-7471-8D0DF15DB47C}"/>
              </a:ext>
            </a:extLst>
          </p:cNvPr>
          <p:cNvSpPr txBox="1"/>
          <p:nvPr/>
        </p:nvSpPr>
        <p:spPr>
          <a:xfrm>
            <a:off x="324049" y="1686288"/>
            <a:ext cx="725130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150"/>
              </a:lnSpc>
            </a:pPr>
            <a:r>
              <a:rPr lang="ko-KR" altLang="en-US" sz="1000" b="1" dirty="0">
                <a:solidFill>
                  <a:srgbClr val="424242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기존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538ADDD1-6998-612E-33E9-770D98009810}"/>
              </a:ext>
            </a:extLst>
          </p:cNvPr>
          <p:cNvSpPr/>
          <p:nvPr/>
        </p:nvSpPr>
        <p:spPr>
          <a:xfrm>
            <a:off x="288413" y="2371715"/>
            <a:ext cx="801875" cy="325484"/>
          </a:xfrm>
          <a:prstGeom prst="ellipse">
            <a:avLst/>
          </a:prstGeom>
          <a:solidFill>
            <a:schemeClr val="bg1"/>
          </a:solidFill>
          <a:ln w="8890" cap="flat">
            <a:solidFill>
              <a:srgbClr val="003684"/>
            </a:solidFill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F6323-92E9-D486-F3B3-D5C9A5822E1C}"/>
              </a:ext>
            </a:extLst>
          </p:cNvPr>
          <p:cNvSpPr txBox="1"/>
          <p:nvPr/>
        </p:nvSpPr>
        <p:spPr>
          <a:xfrm>
            <a:off x="324049" y="2422889"/>
            <a:ext cx="725130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150"/>
              </a:lnSpc>
            </a:pPr>
            <a:r>
              <a:rPr lang="en-US" altLang="ko-KR" sz="10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SMB</a:t>
            </a:r>
            <a:endParaRPr lang="ko-KR" altLang="en-US" sz="10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1FC3F7F-AB1B-A54D-7473-E7AE25AE1BEB}"/>
              </a:ext>
            </a:extLst>
          </p:cNvPr>
          <p:cNvSpPr txBox="1"/>
          <p:nvPr/>
        </p:nvSpPr>
        <p:spPr>
          <a:xfrm>
            <a:off x="1443637" y="1672283"/>
            <a:ext cx="70686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프로젝트 의뢰</a:t>
            </a:r>
          </a:p>
        </p:txBody>
      </p:sp>
      <p:sp>
        <p:nvSpPr>
          <p:cNvPr id="4" name="오각형[P] 3">
            <a:extLst>
              <a:ext uri="{FF2B5EF4-FFF2-40B4-BE49-F238E27FC236}">
                <a16:creationId xmlns:a16="http://schemas.microsoft.com/office/drawing/2014/main" id="{A89EE853-03F3-A465-BF9B-4D6B11AB8FA8}"/>
              </a:ext>
            </a:extLst>
          </p:cNvPr>
          <p:cNvSpPr/>
          <p:nvPr/>
        </p:nvSpPr>
        <p:spPr>
          <a:xfrm>
            <a:off x="1334693" y="2273366"/>
            <a:ext cx="1297825" cy="522180"/>
          </a:xfrm>
          <a:prstGeom prst="homePlate">
            <a:avLst>
              <a:gd name="adj" fmla="val 31663"/>
            </a:avLst>
          </a:prstGeom>
          <a:solidFill>
            <a:srgbClr val="AFD8FA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9" name="갈매기형 수장[C] 28">
            <a:extLst>
              <a:ext uri="{FF2B5EF4-FFF2-40B4-BE49-F238E27FC236}">
                <a16:creationId xmlns:a16="http://schemas.microsoft.com/office/drawing/2014/main" id="{A24FD47B-D032-48E9-6D9A-9EF2A9A32342}"/>
              </a:ext>
            </a:extLst>
          </p:cNvPr>
          <p:cNvSpPr/>
          <p:nvPr/>
        </p:nvSpPr>
        <p:spPr>
          <a:xfrm>
            <a:off x="7490028" y="2273366"/>
            <a:ext cx="1297826" cy="522180"/>
          </a:xfrm>
          <a:prstGeom prst="chevron">
            <a:avLst>
              <a:gd name="adj" fmla="val 33419"/>
            </a:avLst>
          </a:prstGeom>
          <a:solidFill>
            <a:srgbClr val="AFD8FA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97C158-DB49-C584-C4B6-E2B76FBB49AF}"/>
              </a:ext>
            </a:extLst>
          </p:cNvPr>
          <p:cNvSpPr txBox="1"/>
          <p:nvPr/>
        </p:nvSpPr>
        <p:spPr>
          <a:xfrm>
            <a:off x="1497209" y="2423479"/>
            <a:ext cx="906036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프로젝트 의뢰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6AFDC3-4E1D-F42B-7B13-8E75BE154482}"/>
              </a:ext>
            </a:extLst>
          </p:cNvPr>
          <p:cNvSpPr txBox="1"/>
          <p:nvPr/>
        </p:nvSpPr>
        <p:spPr>
          <a:xfrm>
            <a:off x="7652544" y="2423479"/>
            <a:ext cx="97279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진행</a:t>
            </a: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A04130D6-42DF-33B8-27B7-2FDA512F1626}"/>
              </a:ext>
            </a:extLst>
          </p:cNvPr>
          <p:cNvSpPr/>
          <p:nvPr/>
        </p:nvSpPr>
        <p:spPr>
          <a:xfrm>
            <a:off x="6666612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15D9C408-6CC0-ED3C-49AD-E536F311C720}"/>
              </a:ext>
            </a:extLst>
          </p:cNvPr>
          <p:cNvSpPr/>
          <p:nvPr/>
        </p:nvSpPr>
        <p:spPr>
          <a:xfrm>
            <a:off x="7021179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5" name="갈매기형 수장[C] 42">
            <a:extLst>
              <a:ext uri="{FF2B5EF4-FFF2-40B4-BE49-F238E27FC236}">
                <a16:creationId xmlns:a16="http://schemas.microsoft.com/office/drawing/2014/main" id="{A545DF7B-BD17-7292-D538-4E3073278444}"/>
              </a:ext>
            </a:extLst>
          </p:cNvPr>
          <p:cNvSpPr/>
          <p:nvPr/>
        </p:nvSpPr>
        <p:spPr>
          <a:xfrm>
            <a:off x="6883193" y="1529173"/>
            <a:ext cx="1012527" cy="522180"/>
          </a:xfrm>
          <a:prstGeom prst="chevron">
            <a:avLst>
              <a:gd name="adj" fmla="val 33419"/>
            </a:avLst>
          </a:prstGeom>
          <a:solidFill>
            <a:srgbClr val="EEEEEE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9" name="갈매기형 수장[C] 42">
            <a:extLst>
              <a:ext uri="{FF2B5EF4-FFF2-40B4-BE49-F238E27FC236}">
                <a16:creationId xmlns:a16="http://schemas.microsoft.com/office/drawing/2014/main" id="{F8125D9A-6E2B-32E4-BDD4-C1B7CC157C00}"/>
              </a:ext>
            </a:extLst>
          </p:cNvPr>
          <p:cNvSpPr/>
          <p:nvPr/>
        </p:nvSpPr>
        <p:spPr>
          <a:xfrm>
            <a:off x="7807941" y="1529173"/>
            <a:ext cx="979914" cy="522180"/>
          </a:xfrm>
          <a:prstGeom prst="chevron">
            <a:avLst>
              <a:gd name="adj" fmla="val 33419"/>
            </a:avLst>
          </a:prstGeom>
          <a:solidFill>
            <a:srgbClr val="EEEEEE"/>
          </a:solidFill>
          <a:ln w="63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6AA8DD-0BB7-9762-5BCE-06C8B39A88D3}"/>
              </a:ext>
            </a:extLst>
          </p:cNvPr>
          <p:cNvSpPr txBox="1"/>
          <p:nvPr/>
        </p:nvSpPr>
        <p:spPr>
          <a:xfrm>
            <a:off x="2412275" y="1672283"/>
            <a:ext cx="70686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컨설팅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5A073F-914C-7B25-F5BC-2525194D9313}"/>
              </a:ext>
            </a:extLst>
          </p:cNvPr>
          <p:cNvSpPr txBox="1"/>
          <p:nvPr/>
        </p:nvSpPr>
        <p:spPr>
          <a:xfrm>
            <a:off x="3391050" y="1672283"/>
            <a:ext cx="70686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지원자 모집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5C0B6F-DB4B-D59E-F69E-9B79D78F87C1}"/>
              </a:ext>
            </a:extLst>
          </p:cNvPr>
          <p:cNvSpPr txBox="1"/>
          <p:nvPr/>
        </p:nvSpPr>
        <p:spPr>
          <a:xfrm>
            <a:off x="4323615" y="1672283"/>
            <a:ext cx="70686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지원자 검토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9B0F24-89A9-39AE-3E1B-6939E5A9232E}"/>
              </a:ext>
            </a:extLst>
          </p:cNvPr>
          <p:cNvSpPr txBox="1"/>
          <p:nvPr/>
        </p:nvSpPr>
        <p:spPr>
          <a:xfrm>
            <a:off x="5186525" y="1672283"/>
            <a:ext cx="70686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미팅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41DB71-A7C3-7DEB-26F5-A0D4B765999F}"/>
              </a:ext>
            </a:extLst>
          </p:cNvPr>
          <p:cNvSpPr txBox="1"/>
          <p:nvPr/>
        </p:nvSpPr>
        <p:spPr>
          <a:xfrm>
            <a:off x="6111275" y="1672283"/>
            <a:ext cx="70686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계약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AE018C-1FB0-F525-31C4-26D73C63BE60}"/>
              </a:ext>
            </a:extLst>
          </p:cNvPr>
          <p:cNvSpPr txBox="1"/>
          <p:nvPr/>
        </p:nvSpPr>
        <p:spPr>
          <a:xfrm>
            <a:off x="7036025" y="1672283"/>
            <a:ext cx="70686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진행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5134D5-2C4E-1645-837B-C4E62B264014}"/>
              </a:ext>
            </a:extLst>
          </p:cNvPr>
          <p:cNvSpPr txBox="1"/>
          <p:nvPr/>
        </p:nvSpPr>
        <p:spPr>
          <a:xfrm>
            <a:off x="7984114" y="1672283"/>
            <a:ext cx="70686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추가 의뢰</a:t>
            </a: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EBA52649-4D9E-393D-AF9D-423C839C0EFF}"/>
              </a:ext>
            </a:extLst>
          </p:cNvPr>
          <p:cNvSpPr/>
          <p:nvPr/>
        </p:nvSpPr>
        <p:spPr>
          <a:xfrm>
            <a:off x="3120922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599656CB-F474-AC37-3761-D40347333C17}"/>
              </a:ext>
            </a:extLst>
          </p:cNvPr>
          <p:cNvSpPr/>
          <p:nvPr/>
        </p:nvSpPr>
        <p:spPr>
          <a:xfrm>
            <a:off x="3475491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312A3F60-37B1-F053-CBAA-22565ED006F7}"/>
              </a:ext>
            </a:extLst>
          </p:cNvPr>
          <p:cNvSpPr/>
          <p:nvPr/>
        </p:nvSpPr>
        <p:spPr>
          <a:xfrm>
            <a:off x="3830060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5B9DCF74-04CB-227D-8BC7-B4A241214B26}"/>
              </a:ext>
            </a:extLst>
          </p:cNvPr>
          <p:cNvSpPr/>
          <p:nvPr/>
        </p:nvSpPr>
        <p:spPr>
          <a:xfrm>
            <a:off x="4184629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D6E1A65F-88F8-EEEB-E495-2DF6E8AE615A}"/>
              </a:ext>
            </a:extLst>
          </p:cNvPr>
          <p:cNvSpPr/>
          <p:nvPr/>
        </p:nvSpPr>
        <p:spPr>
          <a:xfrm>
            <a:off x="4539198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1CA1410F-5143-481B-E437-DB3E5AFCD0CC}"/>
              </a:ext>
            </a:extLst>
          </p:cNvPr>
          <p:cNvSpPr/>
          <p:nvPr/>
        </p:nvSpPr>
        <p:spPr>
          <a:xfrm>
            <a:off x="4893767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4636A074-47A8-7E49-9EC9-003500064360}"/>
              </a:ext>
            </a:extLst>
          </p:cNvPr>
          <p:cNvSpPr/>
          <p:nvPr/>
        </p:nvSpPr>
        <p:spPr>
          <a:xfrm>
            <a:off x="5248336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4C1425A8-C54B-EFA9-E664-0D2B45A97CBA}"/>
              </a:ext>
            </a:extLst>
          </p:cNvPr>
          <p:cNvSpPr/>
          <p:nvPr/>
        </p:nvSpPr>
        <p:spPr>
          <a:xfrm>
            <a:off x="5602905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75C842B3-9207-97E0-0C2F-ABCBFDDCF2FA}"/>
              </a:ext>
            </a:extLst>
          </p:cNvPr>
          <p:cNvSpPr/>
          <p:nvPr/>
        </p:nvSpPr>
        <p:spPr>
          <a:xfrm>
            <a:off x="5957474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474C2D89-7210-05A4-7C65-9F94C62454C8}"/>
              </a:ext>
            </a:extLst>
          </p:cNvPr>
          <p:cNvSpPr/>
          <p:nvPr/>
        </p:nvSpPr>
        <p:spPr>
          <a:xfrm>
            <a:off x="6312043" y="2510351"/>
            <a:ext cx="48212" cy="48212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2E843F-973E-75EA-332F-8C7BEF75C08C}"/>
              </a:ext>
            </a:extLst>
          </p:cNvPr>
          <p:cNvSpPr txBox="1"/>
          <p:nvPr/>
        </p:nvSpPr>
        <p:spPr>
          <a:xfrm>
            <a:off x="1581655" y="3081201"/>
            <a:ext cx="1361740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150"/>
              </a:lnSpc>
            </a:pPr>
            <a:r>
              <a:rPr lang="ko-KR" altLang="en-US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견적 </a:t>
            </a:r>
            <a:r>
              <a: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AGENT :</a:t>
            </a: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AE2268F4-6170-DD00-0667-43CDA668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217" y="3144558"/>
            <a:ext cx="82647" cy="9642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733A856-EB97-B3A6-0382-40B1965EB846}"/>
              </a:ext>
            </a:extLst>
          </p:cNvPr>
          <p:cNvSpPr txBox="1"/>
          <p:nvPr/>
        </p:nvSpPr>
        <p:spPr>
          <a:xfrm>
            <a:off x="1443637" y="3312575"/>
            <a:ext cx="1499758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데이터에 기반한 예상 견적</a:t>
            </a:r>
            <a:endParaRPr lang="en-US" altLang="ko-KR" sz="9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범위 제공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3AA8712-F117-DB07-535B-BC15481816D6}"/>
              </a:ext>
            </a:extLst>
          </p:cNvPr>
          <p:cNvSpPr txBox="1"/>
          <p:nvPr/>
        </p:nvSpPr>
        <p:spPr>
          <a:xfrm>
            <a:off x="1443637" y="3841757"/>
            <a:ext cx="1499758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프로젝트 </a:t>
            </a:r>
            <a:r>
              <a:rPr lang="ko-KR" altLang="en-US" sz="900" b="1" dirty="0" err="1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유찰율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</a:t>
            </a:r>
            <a:r>
              <a:rPr lang="en-US" altLang="ko-KR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30% 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감소</a:t>
            </a:r>
          </a:p>
        </p:txBody>
      </p:sp>
      <p:sp>
        <p:nvSpPr>
          <p:cNvPr id="82" name="모서리가 둥근 직사각형 81">
            <a:extLst>
              <a:ext uri="{FF2B5EF4-FFF2-40B4-BE49-F238E27FC236}">
                <a16:creationId xmlns:a16="http://schemas.microsoft.com/office/drawing/2014/main" id="{1386FDAF-78AA-E177-8A09-9C18B249F48A}"/>
              </a:ext>
            </a:extLst>
          </p:cNvPr>
          <p:cNvSpPr/>
          <p:nvPr/>
        </p:nvSpPr>
        <p:spPr>
          <a:xfrm>
            <a:off x="3251602" y="2945659"/>
            <a:ext cx="1706358" cy="141873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 w="8890" cap="flat">
            <a:solidFill>
              <a:srgbClr val="003684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83" name="모서리가 둥근 직사각형 82">
            <a:extLst>
              <a:ext uri="{FF2B5EF4-FFF2-40B4-BE49-F238E27FC236}">
                <a16:creationId xmlns:a16="http://schemas.microsoft.com/office/drawing/2014/main" id="{78E9D0B3-9665-2EF9-ED51-300DBC8DEA75}"/>
              </a:ext>
            </a:extLst>
          </p:cNvPr>
          <p:cNvSpPr/>
          <p:nvPr/>
        </p:nvSpPr>
        <p:spPr>
          <a:xfrm>
            <a:off x="5168776" y="2945659"/>
            <a:ext cx="1706358" cy="141873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 w="8890" cap="flat">
            <a:solidFill>
              <a:srgbClr val="003684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84" name="모서리가 둥근 직사각형 83">
            <a:extLst>
              <a:ext uri="{FF2B5EF4-FFF2-40B4-BE49-F238E27FC236}">
                <a16:creationId xmlns:a16="http://schemas.microsoft.com/office/drawing/2014/main" id="{38E93AFB-A9C4-05CA-E955-2BA0FE675700}"/>
              </a:ext>
            </a:extLst>
          </p:cNvPr>
          <p:cNvSpPr/>
          <p:nvPr/>
        </p:nvSpPr>
        <p:spPr>
          <a:xfrm>
            <a:off x="7085950" y="2945659"/>
            <a:ext cx="1706358" cy="141873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 w="8890" cap="flat">
            <a:solidFill>
              <a:srgbClr val="003684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D506D10-F08A-C8E2-C9D2-6AFE79D5BFDE}"/>
              </a:ext>
            </a:extLst>
          </p:cNvPr>
          <p:cNvSpPr txBox="1"/>
          <p:nvPr/>
        </p:nvSpPr>
        <p:spPr>
          <a:xfrm>
            <a:off x="3492920" y="3081201"/>
            <a:ext cx="1361740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150"/>
              </a:lnSpc>
            </a:pPr>
            <a:r>
              <a:rPr lang="ko-KR" altLang="en-US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매칭 </a:t>
            </a:r>
            <a:r>
              <a: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AGENT :</a:t>
            </a:r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C930EE0A-95C2-4173-D552-E691D6AE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82" y="3144558"/>
            <a:ext cx="82647" cy="9642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D858171-86B2-F97D-8DE4-DB7B7914EE61}"/>
              </a:ext>
            </a:extLst>
          </p:cNvPr>
          <p:cNvSpPr txBox="1"/>
          <p:nvPr/>
        </p:nvSpPr>
        <p:spPr>
          <a:xfrm>
            <a:off x="3354902" y="3312575"/>
            <a:ext cx="1499758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최적의 파트너를 자동으로 추천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0ABA6E3-4507-3BE6-0D52-1F4444E2DD7C}"/>
              </a:ext>
            </a:extLst>
          </p:cNvPr>
          <p:cNvSpPr txBox="1"/>
          <p:nvPr/>
        </p:nvSpPr>
        <p:spPr>
          <a:xfrm>
            <a:off x="3354902" y="3841757"/>
            <a:ext cx="1499758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매칭 소요시간 </a:t>
            </a:r>
            <a:r>
              <a:rPr lang="en-US" altLang="ko-KR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95% 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감소</a:t>
            </a:r>
            <a:endParaRPr lang="en-US" altLang="ko-KR" sz="900" b="1" dirty="0">
              <a:solidFill>
                <a:schemeClr val="tx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  <a:p>
            <a:pPr>
              <a:lnSpc>
                <a:spcPts val="12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계약 </a:t>
            </a:r>
            <a:r>
              <a:rPr lang="ko-KR" altLang="en-US" sz="900" b="1" dirty="0" err="1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성사율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</a:t>
            </a:r>
            <a:r>
              <a:rPr lang="en-US" altLang="ko-KR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25% 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증가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873F27A-431C-FD4F-72B0-4F1F89134917}"/>
              </a:ext>
            </a:extLst>
          </p:cNvPr>
          <p:cNvSpPr txBox="1"/>
          <p:nvPr/>
        </p:nvSpPr>
        <p:spPr>
          <a:xfrm>
            <a:off x="5410094" y="3081201"/>
            <a:ext cx="1361740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150"/>
              </a:lnSpc>
            </a:pPr>
            <a:r>
              <a: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PM</a:t>
            </a:r>
            <a:r>
              <a:rPr lang="ko-KR" altLang="en-US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AGENT :</a:t>
            </a:r>
          </a:p>
        </p:txBody>
      </p:sp>
      <p:pic>
        <p:nvPicPr>
          <p:cNvPr id="93" name="그림 92">
            <a:extLst>
              <a:ext uri="{FF2B5EF4-FFF2-40B4-BE49-F238E27FC236}">
                <a16:creationId xmlns:a16="http://schemas.microsoft.com/office/drawing/2014/main" id="{7CB0F90A-8626-4DFC-0E67-7D61B6BE3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656" y="3144558"/>
            <a:ext cx="82647" cy="96422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48AB442A-40E9-F27E-9476-AF4C15E61C7E}"/>
              </a:ext>
            </a:extLst>
          </p:cNvPr>
          <p:cNvSpPr txBox="1"/>
          <p:nvPr/>
        </p:nvSpPr>
        <p:spPr>
          <a:xfrm>
            <a:off x="5272076" y="3312575"/>
            <a:ext cx="1499758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진행 중인 프로젝트의 위험 신호를 사전 감지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803853D-A58C-9A51-DEEC-3A37A1814714}"/>
              </a:ext>
            </a:extLst>
          </p:cNvPr>
          <p:cNvSpPr txBox="1"/>
          <p:nvPr/>
        </p:nvSpPr>
        <p:spPr>
          <a:xfrm>
            <a:off x="5272076" y="3841757"/>
            <a:ext cx="1499758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프로젝트 실패율 </a:t>
            </a:r>
            <a:r>
              <a:rPr lang="en-US" altLang="ko-KR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50% 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감소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7B07B94-8E0C-48D8-E079-07C91E80C75D}"/>
              </a:ext>
            </a:extLst>
          </p:cNvPr>
          <p:cNvSpPr txBox="1"/>
          <p:nvPr/>
        </p:nvSpPr>
        <p:spPr>
          <a:xfrm>
            <a:off x="7327268" y="3081201"/>
            <a:ext cx="1361740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150"/>
              </a:lnSpc>
            </a:pPr>
            <a:r>
              <a:rPr lang="ko-KR" altLang="en-US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분쟁 </a:t>
            </a:r>
            <a:r>
              <a: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AGENT :</a:t>
            </a:r>
          </a:p>
        </p:txBody>
      </p:sp>
      <p:pic>
        <p:nvPicPr>
          <p:cNvPr id="98" name="그림 97">
            <a:extLst>
              <a:ext uri="{FF2B5EF4-FFF2-40B4-BE49-F238E27FC236}">
                <a16:creationId xmlns:a16="http://schemas.microsoft.com/office/drawing/2014/main" id="{6943EED7-FFE0-4D66-BC84-D7DBFD849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830" y="3144558"/>
            <a:ext cx="82647" cy="96422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49521B3-8065-AC79-3B1A-BE871067BD6F}"/>
              </a:ext>
            </a:extLst>
          </p:cNvPr>
          <p:cNvSpPr txBox="1"/>
          <p:nvPr/>
        </p:nvSpPr>
        <p:spPr>
          <a:xfrm>
            <a:off x="7189250" y="3312575"/>
            <a:ext cx="1499758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계약서와 데이터에 기반한 중재안을 자동 생성 및 제시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6DC9C6E-7A9F-B5BF-F7DD-A317E3D064C8}"/>
              </a:ext>
            </a:extLst>
          </p:cNvPr>
          <p:cNvSpPr txBox="1"/>
          <p:nvPr/>
        </p:nvSpPr>
        <p:spPr>
          <a:xfrm>
            <a:off x="7189250" y="3841757"/>
            <a:ext cx="1499758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분쟁 해결 리소스 </a:t>
            </a:r>
            <a:r>
              <a:rPr lang="en-US" altLang="ko-KR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80% 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절감 </a:t>
            </a:r>
            <a:r>
              <a:rPr lang="ko-KR" altLang="en-US" sz="900" b="1" dirty="0" err="1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분쟁률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</a:t>
            </a:r>
            <a:r>
              <a:rPr lang="en-US" altLang="ko-KR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0.1%</a:t>
            </a:r>
            <a:r>
              <a:rPr lang="ko-KR" altLang="en-US" sz="9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이하로 관리</a:t>
            </a:r>
          </a:p>
        </p:txBody>
      </p:sp>
    </p:spTree>
    <p:extLst>
      <p:ext uri="{BB962C8B-B14F-4D97-AF65-F5344CB8AC3E}">
        <p14:creationId xmlns:p14="http://schemas.microsoft.com/office/powerpoint/2010/main" val="29495289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1E9180-EC07-C033-2BF6-E8CD2142E006}"/>
              </a:ext>
            </a:extLst>
          </p:cNvPr>
          <p:cNvSpPr txBox="1"/>
          <p:nvPr/>
        </p:nvSpPr>
        <p:spPr>
          <a:xfrm>
            <a:off x="288413" y="188998"/>
            <a:ext cx="85605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10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만 고객사의 신뢰</a:t>
            </a:r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위시켓의 가장 강력한 자산입니다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4CDC1-2C65-1CEF-13AB-E6AC5288D9E0}"/>
              </a:ext>
            </a:extLst>
          </p:cNvPr>
          <p:cNvSpPr txBox="1"/>
          <p:nvPr/>
        </p:nvSpPr>
        <p:spPr>
          <a:xfrm>
            <a:off x="288413" y="469129"/>
            <a:ext cx="8560527" cy="287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국내 유수의 스타트업부터 네카라쿠배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글로벌 대기업까지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산업을 선도하는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10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만 기업의 혁신 파트너로 자리매김 했습니다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cxnSp>
        <p:nvCxnSpPr>
          <p:cNvPr id="4" name="직선 연결선[R] 3">
            <a:extLst>
              <a:ext uri="{FF2B5EF4-FFF2-40B4-BE49-F238E27FC236}">
                <a16:creationId xmlns:a16="http://schemas.microsoft.com/office/drawing/2014/main" id="{85FB3390-EED7-0D3E-03D4-EA418FC77FCC}"/>
              </a:ext>
            </a:extLst>
          </p:cNvPr>
          <p:cNvCxnSpPr/>
          <p:nvPr/>
        </p:nvCxnSpPr>
        <p:spPr>
          <a:xfrm>
            <a:off x="0" y="926235"/>
            <a:ext cx="914400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1" name="Picture 6" descr="2020 상반기 라인 플러스(LINE PLUS) 지원서 접수 및 1차 코딩 테스트 리뷰">
            <a:extLst>
              <a:ext uri="{FF2B5EF4-FFF2-40B4-BE49-F238E27FC236}">
                <a16:creationId xmlns:a16="http://schemas.microsoft.com/office/drawing/2014/main" id="{331E64BD-6AE4-E409-FCB0-A41ADF7D4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0" y="1689038"/>
            <a:ext cx="329285" cy="1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0" descr="카카오 VX">
            <a:extLst>
              <a:ext uri="{FF2B5EF4-FFF2-40B4-BE49-F238E27FC236}">
                <a16:creationId xmlns:a16="http://schemas.microsoft.com/office/drawing/2014/main" id="{55370400-D415-B6AD-2A8D-916A6F8E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38" y="1638565"/>
            <a:ext cx="645084" cy="2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87714E25-8076-8687-955A-1FC4179F47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65" t="33181" r="21437" b="32377"/>
          <a:stretch/>
        </p:blipFill>
        <p:spPr>
          <a:xfrm>
            <a:off x="512863" y="2207239"/>
            <a:ext cx="569158" cy="170620"/>
          </a:xfrm>
          <a:prstGeom prst="rect">
            <a:avLst/>
          </a:prstGeom>
        </p:spPr>
      </p:pic>
      <p:pic>
        <p:nvPicPr>
          <p:cNvPr id="94" name="Picture 2" descr="쿠팡(주) 2023년 기업정보 | 사원수, 회사소개, 근무환경, 복리후생 등 - 사람인">
            <a:extLst>
              <a:ext uri="{FF2B5EF4-FFF2-40B4-BE49-F238E27FC236}">
                <a16:creationId xmlns:a16="http://schemas.microsoft.com/office/drawing/2014/main" id="{7424813A-532B-DE44-78EA-38500D113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39" y="2244117"/>
            <a:ext cx="577682" cy="1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4" descr="토스뱅크">
            <a:extLst>
              <a:ext uri="{FF2B5EF4-FFF2-40B4-BE49-F238E27FC236}">
                <a16:creationId xmlns:a16="http://schemas.microsoft.com/office/drawing/2014/main" id="{60D480CD-5DEE-AC77-21C9-B6BBA95A5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68"/>
          <a:stretch/>
        </p:blipFill>
        <p:spPr bwMode="auto">
          <a:xfrm>
            <a:off x="530989" y="2757770"/>
            <a:ext cx="532906" cy="1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직방, 2016년 매출 275억 원, 영업이익 10억 원 … 부동산 직거래 서비스 종료 – 스타트업 스토리 플랫폼  '플래텀(Platum)'">
            <a:extLst>
              <a:ext uri="{FF2B5EF4-FFF2-40B4-BE49-F238E27FC236}">
                <a16:creationId xmlns:a16="http://schemas.microsoft.com/office/drawing/2014/main" id="{B7E9E2D6-E042-545F-A9CF-1E7AA9512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4" b="11714"/>
          <a:stretch/>
        </p:blipFill>
        <p:spPr bwMode="auto">
          <a:xfrm>
            <a:off x="1601877" y="2743434"/>
            <a:ext cx="459407" cy="18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글로벌 소셜 플랫폼 하이퍼커넥트, 엔터프라이즈 사업 진출">
            <a:extLst>
              <a:ext uri="{FF2B5EF4-FFF2-40B4-BE49-F238E27FC236}">
                <a16:creationId xmlns:a16="http://schemas.microsoft.com/office/drawing/2014/main" id="{2055BBA4-676B-9AB2-90BC-5B9DDC308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2" y="3345317"/>
            <a:ext cx="824858" cy="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그림 97">
            <a:extLst>
              <a:ext uri="{FF2B5EF4-FFF2-40B4-BE49-F238E27FC236}">
                <a16:creationId xmlns:a16="http://schemas.microsoft.com/office/drawing/2014/main" id="{916D9448-5D47-112B-1F0B-5A9BF480D2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733" y="3312938"/>
            <a:ext cx="459694" cy="139654"/>
          </a:xfrm>
          <a:prstGeom prst="rect">
            <a:avLst/>
          </a:prstGeom>
        </p:spPr>
      </p:pic>
      <p:pic>
        <p:nvPicPr>
          <p:cNvPr id="99" name="그림 98">
            <a:extLst>
              <a:ext uri="{FF2B5EF4-FFF2-40B4-BE49-F238E27FC236}">
                <a16:creationId xmlns:a16="http://schemas.microsoft.com/office/drawing/2014/main" id="{C3BB18CC-229C-22AF-0323-B69919B0552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984" y="3877682"/>
            <a:ext cx="504916" cy="100382"/>
          </a:xfrm>
          <a:prstGeom prst="rect">
            <a:avLst/>
          </a:prstGeom>
        </p:spPr>
      </p:pic>
      <p:pic>
        <p:nvPicPr>
          <p:cNvPr id="100" name="그림 99">
            <a:extLst>
              <a:ext uri="{FF2B5EF4-FFF2-40B4-BE49-F238E27FC236}">
                <a16:creationId xmlns:a16="http://schemas.microsoft.com/office/drawing/2014/main" id="{4C385AB2-CE1D-BF48-1504-F7B0E88812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6334" y="3853580"/>
            <a:ext cx="690492" cy="148587"/>
          </a:xfrm>
          <a:prstGeom prst="rect">
            <a:avLst/>
          </a:prstGeom>
        </p:spPr>
      </p:pic>
      <p:pic>
        <p:nvPicPr>
          <p:cNvPr id="101" name="Picture 10" descr="빗썸카페 - No.1 가상자산 플랫폼, 빗썸">
            <a:extLst>
              <a:ext uri="{FF2B5EF4-FFF2-40B4-BE49-F238E27FC236}">
                <a16:creationId xmlns:a16="http://schemas.microsoft.com/office/drawing/2014/main" id="{3B8FA712-C7C8-A095-88BE-F41FE4C2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0" y="4378471"/>
            <a:ext cx="605825" cy="17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2" descr="패스트파이브(주) 2023년 기업정보 | 사원수, 회사소개, 근무환경, 복리후생 등 - 사람인">
            <a:extLst>
              <a:ext uri="{FF2B5EF4-FFF2-40B4-BE49-F238E27FC236}">
                <a16:creationId xmlns:a16="http://schemas.microsoft.com/office/drawing/2014/main" id="{CEFC8C97-79D8-A977-EA69-F24DA71D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29" y="4423214"/>
            <a:ext cx="533902" cy="8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6" descr="삼성 파운드리, 獨 인피니언과 손잡고 전력반도체 확 키운다 - 전자부품 전문 미디어 디일렉">
            <a:extLst>
              <a:ext uri="{FF2B5EF4-FFF2-40B4-BE49-F238E27FC236}">
                <a16:creationId xmlns:a16="http://schemas.microsoft.com/office/drawing/2014/main" id="{16E7E097-52EE-965F-8F94-90A44BCC4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5"/>
          <a:stretch/>
        </p:blipFill>
        <p:spPr bwMode="auto">
          <a:xfrm>
            <a:off x="2614419" y="1597640"/>
            <a:ext cx="682069" cy="2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F1260021-3F5E-A9AC-15CD-7B2A11BB82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5483" y="1700707"/>
            <a:ext cx="668217" cy="90745"/>
          </a:xfrm>
          <a:prstGeom prst="rect">
            <a:avLst/>
          </a:prstGeom>
        </p:spPr>
      </p:pic>
      <p:pic>
        <p:nvPicPr>
          <p:cNvPr id="106" name="Picture 18" descr="SK텔레콤 - 위키백과, 우리 모두의 백과사전">
            <a:extLst>
              <a:ext uri="{FF2B5EF4-FFF2-40B4-BE49-F238E27FC236}">
                <a16:creationId xmlns:a16="http://schemas.microsoft.com/office/drawing/2014/main" id="{2C0232BE-70F5-26D9-8860-E62C28C09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53" y="2184764"/>
            <a:ext cx="547000" cy="2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0" descr="LG전자 2분기 '가전·전장' 선방…문제는 불확실성 커지는 3분기 | 서울신문">
            <a:extLst>
              <a:ext uri="{FF2B5EF4-FFF2-40B4-BE49-F238E27FC236}">
                <a16:creationId xmlns:a16="http://schemas.microsoft.com/office/drawing/2014/main" id="{D1D7F876-146A-6753-FBF1-909C89C56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27556" r="11168" b="19277"/>
          <a:stretch/>
        </p:blipFill>
        <p:spPr bwMode="auto">
          <a:xfrm>
            <a:off x="3731120" y="2203066"/>
            <a:ext cx="516943" cy="1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2" descr="2021 아시아소비자대상] 농협유통, 농산물 판로 확보부터 나눔활동까지 앞장 - 아시아경제">
            <a:extLst>
              <a:ext uri="{FF2B5EF4-FFF2-40B4-BE49-F238E27FC236}">
                <a16:creationId xmlns:a16="http://schemas.microsoft.com/office/drawing/2014/main" id="{768238D9-3C8B-ADE6-F188-A3D2931BA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7" b="20922"/>
          <a:stretch/>
        </p:blipFill>
        <p:spPr bwMode="auto">
          <a:xfrm>
            <a:off x="2681953" y="2773702"/>
            <a:ext cx="547001" cy="12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4" descr="U+스마트홈 이용 가이드">
            <a:extLst>
              <a:ext uri="{FF2B5EF4-FFF2-40B4-BE49-F238E27FC236}">
                <a16:creationId xmlns:a16="http://schemas.microsoft.com/office/drawing/2014/main" id="{824D73A9-D9D1-7911-8D54-988A0BB81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22398" r="6135" b="23896"/>
          <a:stretch/>
        </p:blipFill>
        <p:spPr bwMode="auto">
          <a:xfrm>
            <a:off x="3731120" y="2751646"/>
            <a:ext cx="516943" cy="17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그림 109">
            <a:extLst>
              <a:ext uri="{FF2B5EF4-FFF2-40B4-BE49-F238E27FC236}">
                <a16:creationId xmlns:a16="http://schemas.microsoft.com/office/drawing/2014/main" id="{D409F673-36AD-0B88-36EC-629AA4773FA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143" b="33673"/>
          <a:stretch/>
        </p:blipFill>
        <p:spPr>
          <a:xfrm>
            <a:off x="2599394" y="3247966"/>
            <a:ext cx="725036" cy="269598"/>
          </a:xfrm>
          <a:prstGeom prst="rect">
            <a:avLst/>
          </a:prstGeom>
        </p:spPr>
      </p:pic>
      <p:pic>
        <p:nvPicPr>
          <p:cNvPr id="111" name="Picture 26" descr="DB금융투자 고객센터 / DB금융투자 전화번호 : 네이버 블로그">
            <a:extLst>
              <a:ext uri="{FF2B5EF4-FFF2-40B4-BE49-F238E27FC236}">
                <a16:creationId xmlns:a16="http://schemas.microsoft.com/office/drawing/2014/main" id="{920558AA-5546-23D1-987D-5163E697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853" y="3272838"/>
            <a:ext cx="643477" cy="21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그림 111">
            <a:extLst>
              <a:ext uri="{FF2B5EF4-FFF2-40B4-BE49-F238E27FC236}">
                <a16:creationId xmlns:a16="http://schemas.microsoft.com/office/drawing/2014/main" id="{53A0749F-E43D-8FA9-2441-6F3427BD8AB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8906" y="3843933"/>
            <a:ext cx="333094" cy="167880"/>
          </a:xfrm>
          <a:prstGeom prst="rect">
            <a:avLst/>
          </a:prstGeom>
        </p:spPr>
      </p:pic>
      <p:pic>
        <p:nvPicPr>
          <p:cNvPr id="113" name="그림 112">
            <a:extLst>
              <a:ext uri="{FF2B5EF4-FFF2-40B4-BE49-F238E27FC236}">
                <a16:creationId xmlns:a16="http://schemas.microsoft.com/office/drawing/2014/main" id="{802DC4F6-014F-FE80-E45D-011213401D3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60600" y="3806241"/>
            <a:ext cx="457983" cy="232409"/>
          </a:xfrm>
          <a:prstGeom prst="rect">
            <a:avLst/>
          </a:prstGeom>
        </p:spPr>
      </p:pic>
      <p:pic>
        <p:nvPicPr>
          <p:cNvPr id="114" name="Picture 16" descr="컴투스 로고">
            <a:extLst>
              <a:ext uri="{FF2B5EF4-FFF2-40B4-BE49-F238E27FC236}">
                <a16:creationId xmlns:a16="http://schemas.microsoft.com/office/drawing/2014/main" id="{929FF418-BBD4-3EF1-83EF-FE77D22FE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17" y="4369731"/>
            <a:ext cx="591272" cy="1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8" descr="스마일게이트스토브 자체등급분류사업자 자격 취득 | 한국경제">
            <a:extLst>
              <a:ext uri="{FF2B5EF4-FFF2-40B4-BE49-F238E27FC236}">
                <a16:creationId xmlns:a16="http://schemas.microsoft.com/office/drawing/2014/main" id="{66C044B0-A0C6-7609-A5A8-B7698DAF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47" y="4322128"/>
            <a:ext cx="718289" cy="2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30" descr="LG CNS, 클라우드로 3분기 '훨훨' - 전자신문">
            <a:extLst>
              <a:ext uri="{FF2B5EF4-FFF2-40B4-BE49-F238E27FC236}">
                <a16:creationId xmlns:a16="http://schemas.microsoft.com/office/drawing/2014/main" id="{BC6F052F-8E6D-787B-7C79-16EFCF868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30" y="1647573"/>
            <a:ext cx="713706" cy="19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E7F7F810-36CA-36CA-3394-7354773EC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80" y="1678862"/>
            <a:ext cx="326483" cy="1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그림 117">
            <a:extLst>
              <a:ext uri="{FF2B5EF4-FFF2-40B4-BE49-F238E27FC236}">
                <a16:creationId xmlns:a16="http://schemas.microsoft.com/office/drawing/2014/main" id="{235DDD79-F373-71C8-A68E-18C327E4443C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9" t="36902" r="6859" b="36388"/>
          <a:stretch/>
        </p:blipFill>
        <p:spPr>
          <a:xfrm>
            <a:off x="4748630" y="2226629"/>
            <a:ext cx="766107" cy="131840"/>
          </a:xfrm>
          <a:prstGeom prst="rect">
            <a:avLst/>
          </a:prstGeom>
        </p:spPr>
      </p:pic>
      <p:pic>
        <p:nvPicPr>
          <p:cNvPr id="119" name="Picture 32" descr="소개 | 소개 | CJ올리브네트웍스">
            <a:extLst>
              <a:ext uri="{FF2B5EF4-FFF2-40B4-BE49-F238E27FC236}">
                <a16:creationId xmlns:a16="http://schemas.microsoft.com/office/drawing/2014/main" id="{912666DD-BAD6-3218-C1AB-88FC9B799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56" y="2179280"/>
            <a:ext cx="755130" cy="22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34" descr="BESPIN Tech Blog -">
            <a:extLst>
              <a:ext uri="{FF2B5EF4-FFF2-40B4-BE49-F238E27FC236}">
                <a16:creationId xmlns:a16="http://schemas.microsoft.com/office/drawing/2014/main" id="{BAEDB372-52EE-4BE2-3909-6DB0BEC7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33" y="2807814"/>
            <a:ext cx="773431" cy="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메가존 클라우드, '2020 인디크래프트'에서 인디게임 발굴 및 육성 | Megazone Cloud">
            <a:extLst>
              <a:ext uri="{FF2B5EF4-FFF2-40B4-BE49-F238E27FC236}">
                <a16:creationId xmlns:a16="http://schemas.microsoft.com/office/drawing/2014/main" id="{722D2CD5-5793-A310-86F0-89BA054C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48" y="2764653"/>
            <a:ext cx="549947" cy="14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그림 121">
            <a:extLst>
              <a:ext uri="{FF2B5EF4-FFF2-40B4-BE49-F238E27FC236}">
                <a16:creationId xmlns:a16="http://schemas.microsoft.com/office/drawing/2014/main" id="{A0C7BC6D-FB6D-5828-5042-AA5623DFC6D6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t="18385" b="40955"/>
          <a:stretch/>
        </p:blipFill>
        <p:spPr>
          <a:xfrm>
            <a:off x="5824896" y="3318999"/>
            <a:ext cx="681851" cy="127533"/>
          </a:xfrm>
          <a:prstGeom prst="rect">
            <a:avLst/>
          </a:prstGeom>
        </p:spPr>
      </p:pic>
      <p:pic>
        <p:nvPicPr>
          <p:cNvPr id="123" name="그림 122">
            <a:extLst>
              <a:ext uri="{FF2B5EF4-FFF2-40B4-BE49-F238E27FC236}">
                <a16:creationId xmlns:a16="http://schemas.microsoft.com/office/drawing/2014/main" id="{4F643691-07AC-7C85-176A-BE2B87D4704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886359" y="3325215"/>
            <a:ext cx="503566" cy="115101"/>
          </a:xfrm>
          <a:prstGeom prst="rect">
            <a:avLst/>
          </a:prstGeom>
        </p:spPr>
      </p:pic>
      <p:pic>
        <p:nvPicPr>
          <p:cNvPr id="124" name="Picture 2" descr="CI Guide | Metanet">
            <a:extLst>
              <a:ext uri="{FF2B5EF4-FFF2-40B4-BE49-F238E27FC236}">
                <a16:creationId xmlns:a16="http://schemas.microsoft.com/office/drawing/2014/main" id="{E340ADE2-4DE8-CBC6-8957-DE9B28EA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79" y="3809882"/>
            <a:ext cx="513685" cy="1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36" descr="파수(Fasoo) - 슈퍼루키">
            <a:extLst>
              <a:ext uri="{FF2B5EF4-FFF2-40B4-BE49-F238E27FC236}">
                <a16:creationId xmlns:a16="http://schemas.microsoft.com/office/drawing/2014/main" id="{3227BACA-8A93-3732-A2A3-34A98C2E0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32" y="3873187"/>
            <a:ext cx="448703" cy="10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38" descr="파워 성장엔진, 중핵기업](3)잉카터넷 - 전자신문">
            <a:extLst>
              <a:ext uri="{FF2B5EF4-FFF2-40B4-BE49-F238E27FC236}">
                <a16:creationId xmlns:a16="http://schemas.microsoft.com/office/drawing/2014/main" id="{8EEC3062-CB9C-92B3-BE76-F6DDA8D92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 r="15107"/>
          <a:stretch/>
        </p:blipFill>
        <p:spPr bwMode="auto">
          <a:xfrm>
            <a:off x="4939822" y="4322434"/>
            <a:ext cx="383722" cy="2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0" descr="단군소프트">
            <a:extLst>
              <a:ext uri="{FF2B5EF4-FFF2-40B4-BE49-F238E27FC236}">
                <a16:creationId xmlns:a16="http://schemas.microsoft.com/office/drawing/2014/main" id="{AE017006-2969-F5E0-9BCF-E1F2E2C69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r="19198"/>
          <a:stretch/>
        </p:blipFill>
        <p:spPr bwMode="auto">
          <a:xfrm>
            <a:off x="5877104" y="4347020"/>
            <a:ext cx="577435" cy="24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2" descr="LVMH - TheIndustry.fashion">
            <a:extLst>
              <a:ext uri="{FF2B5EF4-FFF2-40B4-BE49-F238E27FC236}">
                <a16:creationId xmlns:a16="http://schemas.microsoft.com/office/drawing/2014/main" id="{906D7EDF-8500-A485-3EFF-A4FE4628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43" y="1645873"/>
            <a:ext cx="455557" cy="2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4" descr="라이엇게임즈코리아, 1년새 본사 지급액 9% 늘어…영업익 4% 감소 | 아주경제">
            <a:extLst>
              <a:ext uri="{FF2B5EF4-FFF2-40B4-BE49-F238E27FC236}">
                <a16:creationId xmlns:a16="http://schemas.microsoft.com/office/drawing/2014/main" id="{46659266-C873-BD94-0776-A78AAC5E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73" y="1658597"/>
            <a:ext cx="625573" cy="1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6" descr="McKinsey Logo, symbol, meaning, history, PNG, brand">
            <a:extLst>
              <a:ext uri="{FF2B5EF4-FFF2-40B4-BE49-F238E27FC236}">
                <a16:creationId xmlns:a16="http://schemas.microsoft.com/office/drawing/2014/main" id="{EE92FBF3-E9CE-D264-AE42-A781BCAD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513" y="2101914"/>
            <a:ext cx="677815" cy="3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8" descr="지멘스-SAS, AI 기반 에지·클라우드 IoT 분석 MOU 체결 &lt; 정책·사회·종합 &lt; 뉴스 &lt; 기사본문 - 테크월드뉴스 - 선연수  기자">
            <a:extLst>
              <a:ext uri="{FF2B5EF4-FFF2-40B4-BE49-F238E27FC236}">
                <a16:creationId xmlns:a16="http://schemas.microsoft.com/office/drawing/2014/main" id="{2CC4C53D-109C-E7B1-DD10-C19BE8F46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50" y="2187935"/>
            <a:ext cx="629619" cy="2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" name="그룹 131">
            <a:extLst>
              <a:ext uri="{FF2B5EF4-FFF2-40B4-BE49-F238E27FC236}">
                <a16:creationId xmlns:a16="http://schemas.microsoft.com/office/drawing/2014/main" id="{F667DBB4-0853-5E19-1E92-0428D0B73FE8}"/>
              </a:ext>
            </a:extLst>
          </p:cNvPr>
          <p:cNvGrpSpPr/>
          <p:nvPr/>
        </p:nvGrpSpPr>
        <p:grpSpPr>
          <a:xfrm>
            <a:off x="328169" y="1518286"/>
            <a:ext cx="8487664" cy="3177537"/>
            <a:chOff x="328169" y="1518286"/>
            <a:chExt cx="8487664" cy="3177537"/>
          </a:xfrm>
        </p:grpSpPr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ADDEF67F-7897-9026-8179-4E3EFC1AC61F}"/>
                </a:ext>
              </a:extLst>
            </p:cNvPr>
            <p:cNvSpPr/>
            <p:nvPr/>
          </p:nvSpPr>
          <p:spPr>
            <a:xfrm>
              <a:off x="328169" y="151828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308D4D9E-FD6C-BF2F-6B89-662C30E0D5D4}"/>
                </a:ext>
              </a:extLst>
            </p:cNvPr>
            <p:cNvSpPr/>
            <p:nvPr/>
          </p:nvSpPr>
          <p:spPr>
            <a:xfrm>
              <a:off x="1362307" y="151828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69280C9E-10A1-8C4C-3A96-C2B6A8BCA86E}"/>
                </a:ext>
              </a:extLst>
            </p:cNvPr>
            <p:cNvSpPr/>
            <p:nvPr/>
          </p:nvSpPr>
          <p:spPr>
            <a:xfrm>
              <a:off x="328169" y="206475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6F0B91BC-513F-9E39-63A8-B23F3F1EDF62}"/>
                </a:ext>
              </a:extLst>
            </p:cNvPr>
            <p:cNvSpPr/>
            <p:nvPr/>
          </p:nvSpPr>
          <p:spPr>
            <a:xfrm>
              <a:off x="1362307" y="206475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923FFA0D-202B-1CE4-5651-FB7695BCD1D6}"/>
                </a:ext>
              </a:extLst>
            </p:cNvPr>
            <p:cNvSpPr/>
            <p:nvPr/>
          </p:nvSpPr>
          <p:spPr>
            <a:xfrm>
              <a:off x="328169" y="2609864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81827303-9F62-2526-9DFF-C8F803F8420D}"/>
                </a:ext>
              </a:extLst>
            </p:cNvPr>
            <p:cNvSpPr/>
            <p:nvPr/>
          </p:nvSpPr>
          <p:spPr>
            <a:xfrm>
              <a:off x="1362307" y="2609864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39" name="직사각형 138">
              <a:extLst>
                <a:ext uri="{FF2B5EF4-FFF2-40B4-BE49-F238E27FC236}">
                  <a16:creationId xmlns:a16="http://schemas.microsoft.com/office/drawing/2014/main" id="{EAA14ACE-D6CB-EF40-2D76-7DAF9C579D04}"/>
                </a:ext>
              </a:extLst>
            </p:cNvPr>
            <p:cNvSpPr/>
            <p:nvPr/>
          </p:nvSpPr>
          <p:spPr>
            <a:xfrm>
              <a:off x="334628" y="315497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5C53DC46-0F15-8533-3755-0B7A00FDD789}"/>
                </a:ext>
              </a:extLst>
            </p:cNvPr>
            <p:cNvSpPr/>
            <p:nvPr/>
          </p:nvSpPr>
          <p:spPr>
            <a:xfrm>
              <a:off x="1362307" y="315497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CD725811-F785-200D-BB3A-7C59D22B7DD5}"/>
                </a:ext>
              </a:extLst>
            </p:cNvPr>
            <p:cNvSpPr/>
            <p:nvPr/>
          </p:nvSpPr>
          <p:spPr>
            <a:xfrm>
              <a:off x="328169" y="3700080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2" name="직사각형 141">
              <a:extLst>
                <a:ext uri="{FF2B5EF4-FFF2-40B4-BE49-F238E27FC236}">
                  <a16:creationId xmlns:a16="http://schemas.microsoft.com/office/drawing/2014/main" id="{2EAEFF9E-FC07-CFDD-6CE5-C531E71F027D}"/>
                </a:ext>
              </a:extLst>
            </p:cNvPr>
            <p:cNvSpPr/>
            <p:nvPr/>
          </p:nvSpPr>
          <p:spPr>
            <a:xfrm>
              <a:off x="1362307" y="3700080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3" name="직사각형 142">
              <a:extLst>
                <a:ext uri="{FF2B5EF4-FFF2-40B4-BE49-F238E27FC236}">
                  <a16:creationId xmlns:a16="http://schemas.microsoft.com/office/drawing/2014/main" id="{DCCE000B-B994-9696-81D0-8F35C3A74803}"/>
                </a:ext>
              </a:extLst>
            </p:cNvPr>
            <p:cNvSpPr/>
            <p:nvPr/>
          </p:nvSpPr>
          <p:spPr>
            <a:xfrm>
              <a:off x="328169" y="4240237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4" name="직사각형 143">
              <a:extLst>
                <a:ext uri="{FF2B5EF4-FFF2-40B4-BE49-F238E27FC236}">
                  <a16:creationId xmlns:a16="http://schemas.microsoft.com/office/drawing/2014/main" id="{8644CF5A-39D1-6A82-0C9C-7FA96E4BDD07}"/>
                </a:ext>
              </a:extLst>
            </p:cNvPr>
            <p:cNvSpPr/>
            <p:nvPr/>
          </p:nvSpPr>
          <p:spPr>
            <a:xfrm>
              <a:off x="1362307" y="4240237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5" name="직사각형 144">
              <a:extLst>
                <a:ext uri="{FF2B5EF4-FFF2-40B4-BE49-F238E27FC236}">
                  <a16:creationId xmlns:a16="http://schemas.microsoft.com/office/drawing/2014/main" id="{4F53760A-1584-463C-3C82-D2E2CEC9A1DC}"/>
                </a:ext>
              </a:extLst>
            </p:cNvPr>
            <p:cNvSpPr/>
            <p:nvPr/>
          </p:nvSpPr>
          <p:spPr>
            <a:xfrm>
              <a:off x="2486180" y="151828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6" name="직사각형 145">
              <a:extLst>
                <a:ext uri="{FF2B5EF4-FFF2-40B4-BE49-F238E27FC236}">
                  <a16:creationId xmlns:a16="http://schemas.microsoft.com/office/drawing/2014/main" id="{94BE0F24-D2E1-EFE8-CC1B-044EF20ADC51}"/>
                </a:ext>
              </a:extLst>
            </p:cNvPr>
            <p:cNvSpPr/>
            <p:nvPr/>
          </p:nvSpPr>
          <p:spPr>
            <a:xfrm>
              <a:off x="3520318" y="151828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7" name="직사각형 146">
              <a:extLst>
                <a:ext uri="{FF2B5EF4-FFF2-40B4-BE49-F238E27FC236}">
                  <a16:creationId xmlns:a16="http://schemas.microsoft.com/office/drawing/2014/main" id="{DBFD4569-3C04-14FF-E6A9-387B07EC9FD8}"/>
                </a:ext>
              </a:extLst>
            </p:cNvPr>
            <p:cNvSpPr/>
            <p:nvPr/>
          </p:nvSpPr>
          <p:spPr>
            <a:xfrm>
              <a:off x="2486180" y="206475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52413E1C-0D2E-B1D5-52EA-5B552135CDE0}"/>
                </a:ext>
              </a:extLst>
            </p:cNvPr>
            <p:cNvSpPr/>
            <p:nvPr/>
          </p:nvSpPr>
          <p:spPr>
            <a:xfrm>
              <a:off x="3520318" y="206475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49" name="직사각형 148">
              <a:extLst>
                <a:ext uri="{FF2B5EF4-FFF2-40B4-BE49-F238E27FC236}">
                  <a16:creationId xmlns:a16="http://schemas.microsoft.com/office/drawing/2014/main" id="{EFD696F0-DBD6-B2C4-9010-74DE57E92B19}"/>
                </a:ext>
              </a:extLst>
            </p:cNvPr>
            <p:cNvSpPr/>
            <p:nvPr/>
          </p:nvSpPr>
          <p:spPr>
            <a:xfrm>
              <a:off x="2486180" y="2609864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46C210F1-68F1-395F-A315-D141BDD69818}"/>
                </a:ext>
              </a:extLst>
            </p:cNvPr>
            <p:cNvSpPr/>
            <p:nvPr/>
          </p:nvSpPr>
          <p:spPr>
            <a:xfrm>
              <a:off x="3520318" y="2609864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1" name="직사각형 150">
              <a:extLst>
                <a:ext uri="{FF2B5EF4-FFF2-40B4-BE49-F238E27FC236}">
                  <a16:creationId xmlns:a16="http://schemas.microsoft.com/office/drawing/2014/main" id="{5F11A65F-F4AC-3E24-C97A-ED5530629964}"/>
                </a:ext>
              </a:extLst>
            </p:cNvPr>
            <p:cNvSpPr/>
            <p:nvPr/>
          </p:nvSpPr>
          <p:spPr>
            <a:xfrm>
              <a:off x="2492639" y="315497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2" name="직사각형 151">
              <a:extLst>
                <a:ext uri="{FF2B5EF4-FFF2-40B4-BE49-F238E27FC236}">
                  <a16:creationId xmlns:a16="http://schemas.microsoft.com/office/drawing/2014/main" id="{B51F3A1D-1682-1796-3948-688498236386}"/>
                </a:ext>
              </a:extLst>
            </p:cNvPr>
            <p:cNvSpPr/>
            <p:nvPr/>
          </p:nvSpPr>
          <p:spPr>
            <a:xfrm>
              <a:off x="3520318" y="315497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FB42455C-1D39-6426-AE1C-1C7B1636525C}"/>
                </a:ext>
              </a:extLst>
            </p:cNvPr>
            <p:cNvSpPr/>
            <p:nvPr/>
          </p:nvSpPr>
          <p:spPr>
            <a:xfrm>
              <a:off x="2486180" y="3700080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99D334FB-D3DC-2A7C-1F15-CDEE0731ACD7}"/>
                </a:ext>
              </a:extLst>
            </p:cNvPr>
            <p:cNvSpPr/>
            <p:nvPr/>
          </p:nvSpPr>
          <p:spPr>
            <a:xfrm>
              <a:off x="3520318" y="369465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D64DC0E6-8F3E-4A85-F071-83EACCB6DF09}"/>
                </a:ext>
              </a:extLst>
            </p:cNvPr>
            <p:cNvSpPr/>
            <p:nvPr/>
          </p:nvSpPr>
          <p:spPr>
            <a:xfrm>
              <a:off x="2486180" y="4240237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3A1E1A6F-871A-60F2-582A-0C0BCF591131}"/>
                </a:ext>
              </a:extLst>
            </p:cNvPr>
            <p:cNvSpPr/>
            <p:nvPr/>
          </p:nvSpPr>
          <p:spPr>
            <a:xfrm>
              <a:off x="3520318" y="4240237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AADD704C-E013-A481-23F4-14CE99EB3F26}"/>
                </a:ext>
              </a:extLst>
            </p:cNvPr>
            <p:cNvSpPr/>
            <p:nvPr/>
          </p:nvSpPr>
          <p:spPr>
            <a:xfrm>
              <a:off x="4662410" y="151828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D0B7020F-404E-A400-9EE7-C149DD00DAA2}"/>
                </a:ext>
              </a:extLst>
            </p:cNvPr>
            <p:cNvSpPr/>
            <p:nvPr/>
          </p:nvSpPr>
          <p:spPr>
            <a:xfrm>
              <a:off x="5696548" y="151828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59" name="직사각형 158">
              <a:extLst>
                <a:ext uri="{FF2B5EF4-FFF2-40B4-BE49-F238E27FC236}">
                  <a16:creationId xmlns:a16="http://schemas.microsoft.com/office/drawing/2014/main" id="{2047404E-6966-A7AC-7A1D-E8A10EA77D3C}"/>
                </a:ext>
              </a:extLst>
            </p:cNvPr>
            <p:cNvSpPr/>
            <p:nvPr/>
          </p:nvSpPr>
          <p:spPr>
            <a:xfrm>
              <a:off x="4662410" y="206475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BD9AC8AE-DDB1-AC71-76ED-BA3CB6732E95}"/>
                </a:ext>
              </a:extLst>
            </p:cNvPr>
            <p:cNvSpPr/>
            <p:nvPr/>
          </p:nvSpPr>
          <p:spPr>
            <a:xfrm>
              <a:off x="5696548" y="206475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1" name="직사각형 160">
              <a:extLst>
                <a:ext uri="{FF2B5EF4-FFF2-40B4-BE49-F238E27FC236}">
                  <a16:creationId xmlns:a16="http://schemas.microsoft.com/office/drawing/2014/main" id="{74D5185D-65A3-7F84-DA72-E32FA861FEF7}"/>
                </a:ext>
              </a:extLst>
            </p:cNvPr>
            <p:cNvSpPr/>
            <p:nvPr/>
          </p:nvSpPr>
          <p:spPr>
            <a:xfrm>
              <a:off x="4662410" y="2609864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2" name="직사각형 161">
              <a:extLst>
                <a:ext uri="{FF2B5EF4-FFF2-40B4-BE49-F238E27FC236}">
                  <a16:creationId xmlns:a16="http://schemas.microsoft.com/office/drawing/2014/main" id="{2C95D71F-881C-E13C-688E-80163A47EF37}"/>
                </a:ext>
              </a:extLst>
            </p:cNvPr>
            <p:cNvSpPr/>
            <p:nvPr/>
          </p:nvSpPr>
          <p:spPr>
            <a:xfrm>
              <a:off x="5696548" y="2609864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3" name="직사각형 162">
              <a:extLst>
                <a:ext uri="{FF2B5EF4-FFF2-40B4-BE49-F238E27FC236}">
                  <a16:creationId xmlns:a16="http://schemas.microsoft.com/office/drawing/2014/main" id="{E807FE03-4A18-C520-3428-5009E3A70081}"/>
                </a:ext>
              </a:extLst>
            </p:cNvPr>
            <p:cNvSpPr/>
            <p:nvPr/>
          </p:nvSpPr>
          <p:spPr>
            <a:xfrm>
              <a:off x="4668869" y="315497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4" name="직사각형 163">
              <a:extLst>
                <a:ext uri="{FF2B5EF4-FFF2-40B4-BE49-F238E27FC236}">
                  <a16:creationId xmlns:a16="http://schemas.microsoft.com/office/drawing/2014/main" id="{6258B1A8-8E9D-D596-D15B-E564FEBA253D}"/>
                </a:ext>
              </a:extLst>
            </p:cNvPr>
            <p:cNvSpPr/>
            <p:nvPr/>
          </p:nvSpPr>
          <p:spPr>
            <a:xfrm>
              <a:off x="5696548" y="315497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5" name="직사각형 164">
              <a:extLst>
                <a:ext uri="{FF2B5EF4-FFF2-40B4-BE49-F238E27FC236}">
                  <a16:creationId xmlns:a16="http://schemas.microsoft.com/office/drawing/2014/main" id="{1001A941-6BD0-37ED-9562-B2349C0ECA54}"/>
                </a:ext>
              </a:extLst>
            </p:cNvPr>
            <p:cNvSpPr/>
            <p:nvPr/>
          </p:nvSpPr>
          <p:spPr>
            <a:xfrm>
              <a:off x="4662410" y="3700080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id="{2CB9B339-CDAF-76AF-E2F0-A389D88FB848}"/>
                </a:ext>
              </a:extLst>
            </p:cNvPr>
            <p:cNvSpPr/>
            <p:nvPr/>
          </p:nvSpPr>
          <p:spPr>
            <a:xfrm>
              <a:off x="5696548" y="369465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7" name="직사각형 166">
              <a:extLst>
                <a:ext uri="{FF2B5EF4-FFF2-40B4-BE49-F238E27FC236}">
                  <a16:creationId xmlns:a16="http://schemas.microsoft.com/office/drawing/2014/main" id="{55C7BE8C-EDA0-761A-92E5-5A1D147EF261}"/>
                </a:ext>
              </a:extLst>
            </p:cNvPr>
            <p:cNvSpPr/>
            <p:nvPr/>
          </p:nvSpPr>
          <p:spPr>
            <a:xfrm>
              <a:off x="4662410" y="4240237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8" name="직사각형 167">
              <a:extLst>
                <a:ext uri="{FF2B5EF4-FFF2-40B4-BE49-F238E27FC236}">
                  <a16:creationId xmlns:a16="http://schemas.microsoft.com/office/drawing/2014/main" id="{B6D89117-2326-88F4-3757-05BFC8117DA7}"/>
                </a:ext>
              </a:extLst>
            </p:cNvPr>
            <p:cNvSpPr/>
            <p:nvPr/>
          </p:nvSpPr>
          <p:spPr>
            <a:xfrm>
              <a:off x="5696548" y="4240237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69" name="직사각형 168">
              <a:extLst>
                <a:ext uri="{FF2B5EF4-FFF2-40B4-BE49-F238E27FC236}">
                  <a16:creationId xmlns:a16="http://schemas.microsoft.com/office/drawing/2014/main" id="{AF458A50-F6FE-9A91-583F-4E7F0D71F6B2}"/>
                </a:ext>
              </a:extLst>
            </p:cNvPr>
            <p:cNvSpPr/>
            <p:nvPr/>
          </p:nvSpPr>
          <p:spPr>
            <a:xfrm>
              <a:off x="6843148" y="151828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BD8C2E33-2743-CA4A-CF92-0BA78D14DB1F}"/>
                </a:ext>
              </a:extLst>
            </p:cNvPr>
            <p:cNvSpPr/>
            <p:nvPr/>
          </p:nvSpPr>
          <p:spPr>
            <a:xfrm>
              <a:off x="7877286" y="151828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1" name="직사각형 170">
              <a:extLst>
                <a:ext uri="{FF2B5EF4-FFF2-40B4-BE49-F238E27FC236}">
                  <a16:creationId xmlns:a16="http://schemas.microsoft.com/office/drawing/2014/main" id="{B0A6D117-4D8B-2D32-C6F6-4C021BEB2AE5}"/>
                </a:ext>
              </a:extLst>
            </p:cNvPr>
            <p:cNvSpPr/>
            <p:nvPr/>
          </p:nvSpPr>
          <p:spPr>
            <a:xfrm>
              <a:off x="6843148" y="206475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id="{686917B0-EC73-CBB0-211C-13912F4A532B}"/>
                </a:ext>
              </a:extLst>
            </p:cNvPr>
            <p:cNvSpPr/>
            <p:nvPr/>
          </p:nvSpPr>
          <p:spPr>
            <a:xfrm>
              <a:off x="7877286" y="2064756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B08D5DBC-F4B5-9CF0-8292-6DCAFD4182E2}"/>
                </a:ext>
              </a:extLst>
            </p:cNvPr>
            <p:cNvSpPr/>
            <p:nvPr/>
          </p:nvSpPr>
          <p:spPr>
            <a:xfrm>
              <a:off x="6843423" y="315497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4" name="직사각형 173">
              <a:extLst>
                <a:ext uri="{FF2B5EF4-FFF2-40B4-BE49-F238E27FC236}">
                  <a16:creationId xmlns:a16="http://schemas.microsoft.com/office/drawing/2014/main" id="{AB684FEE-371D-3A78-C31A-90722C1B0028}"/>
                </a:ext>
              </a:extLst>
            </p:cNvPr>
            <p:cNvSpPr/>
            <p:nvPr/>
          </p:nvSpPr>
          <p:spPr>
            <a:xfrm>
              <a:off x="7871102" y="315497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DEB35C2A-FE38-0099-6B8E-099BCEDD29F0}"/>
                </a:ext>
              </a:extLst>
            </p:cNvPr>
            <p:cNvSpPr/>
            <p:nvPr/>
          </p:nvSpPr>
          <p:spPr>
            <a:xfrm>
              <a:off x="6836964" y="3700080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6" name="직사각형 175">
              <a:extLst>
                <a:ext uri="{FF2B5EF4-FFF2-40B4-BE49-F238E27FC236}">
                  <a16:creationId xmlns:a16="http://schemas.microsoft.com/office/drawing/2014/main" id="{762BD962-818A-CE66-CDA8-0863A62BA165}"/>
                </a:ext>
              </a:extLst>
            </p:cNvPr>
            <p:cNvSpPr/>
            <p:nvPr/>
          </p:nvSpPr>
          <p:spPr>
            <a:xfrm>
              <a:off x="7871102" y="3694652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7" name="직사각형 176">
              <a:extLst>
                <a:ext uri="{FF2B5EF4-FFF2-40B4-BE49-F238E27FC236}">
                  <a16:creationId xmlns:a16="http://schemas.microsoft.com/office/drawing/2014/main" id="{8C91811E-3B3D-5465-A9F2-E5A6A7EE5C85}"/>
                </a:ext>
              </a:extLst>
            </p:cNvPr>
            <p:cNvSpPr/>
            <p:nvPr/>
          </p:nvSpPr>
          <p:spPr>
            <a:xfrm>
              <a:off x="6836964" y="4240237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78" name="직사각형 177">
              <a:extLst>
                <a:ext uri="{FF2B5EF4-FFF2-40B4-BE49-F238E27FC236}">
                  <a16:creationId xmlns:a16="http://schemas.microsoft.com/office/drawing/2014/main" id="{BFCBCB39-7192-2E0C-0913-0F23DD3C594F}"/>
                </a:ext>
              </a:extLst>
            </p:cNvPr>
            <p:cNvSpPr/>
            <p:nvPr/>
          </p:nvSpPr>
          <p:spPr>
            <a:xfrm>
              <a:off x="7871102" y="4240237"/>
              <a:ext cx="938547" cy="455586"/>
            </a:xfrm>
            <a:prstGeom prst="rect">
              <a:avLst/>
            </a:prstGeom>
            <a:noFill/>
            <a:ln w="6350" cap="flat">
              <a:solidFill>
                <a:srgbClr val="BDBDB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</p:grpSp>
      <p:pic>
        <p:nvPicPr>
          <p:cNvPr id="179" name="Picture 50" descr="한전 파워플래너 - Google Play 앱">
            <a:extLst>
              <a:ext uri="{FF2B5EF4-FFF2-40B4-BE49-F238E27FC236}">
                <a16:creationId xmlns:a16="http://schemas.microsoft.com/office/drawing/2014/main" id="{5F9C2959-ED8C-970E-6653-C712B3924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6" b="9599"/>
          <a:stretch/>
        </p:blipFill>
        <p:spPr bwMode="auto">
          <a:xfrm>
            <a:off x="6957531" y="3319527"/>
            <a:ext cx="710330" cy="12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52">
            <a:extLst>
              <a:ext uri="{FF2B5EF4-FFF2-40B4-BE49-F238E27FC236}">
                <a16:creationId xmlns:a16="http://schemas.microsoft.com/office/drawing/2014/main" id="{6267B7BC-B89C-2055-B434-6A84E70F5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94" y="3272642"/>
            <a:ext cx="434162" cy="2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54" descr="인사] KOTRA">
            <a:extLst>
              <a:ext uri="{FF2B5EF4-FFF2-40B4-BE49-F238E27FC236}">
                <a16:creationId xmlns:a16="http://schemas.microsoft.com/office/drawing/2014/main" id="{919101FF-4190-808A-A8E6-7A4D7D6C4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112" b="17507"/>
          <a:stretch/>
        </p:blipFill>
        <p:spPr bwMode="auto">
          <a:xfrm>
            <a:off x="7043736" y="3818088"/>
            <a:ext cx="525003" cy="2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56" descr="CI 규정 및 전용서체-한국무역협회">
            <a:extLst>
              <a:ext uri="{FF2B5EF4-FFF2-40B4-BE49-F238E27FC236}">
                <a16:creationId xmlns:a16="http://schemas.microsoft.com/office/drawing/2014/main" id="{6009BEFF-425D-889D-EBF7-3C5588D8B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95"/>
          <a:stretch/>
        </p:blipFill>
        <p:spPr bwMode="auto">
          <a:xfrm>
            <a:off x="8123294" y="3801177"/>
            <a:ext cx="434162" cy="24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58" descr="카이스트 로고">
            <a:extLst>
              <a:ext uri="{FF2B5EF4-FFF2-40B4-BE49-F238E27FC236}">
                <a16:creationId xmlns:a16="http://schemas.microsoft.com/office/drawing/2014/main" id="{6C1D50DC-79A7-4B1C-9CF6-AEEEFBC1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17" y="4319620"/>
            <a:ext cx="593641" cy="29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60" descr="SBA CI 자료입니다. – SBA 고객통합센터">
            <a:extLst>
              <a:ext uri="{FF2B5EF4-FFF2-40B4-BE49-F238E27FC236}">
                <a16:creationId xmlns:a16="http://schemas.microsoft.com/office/drawing/2014/main" id="{BC42E1A8-36FF-A18C-D1CA-4FE092CB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871" y="4397559"/>
            <a:ext cx="281008" cy="14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TextBox 184">
            <a:extLst>
              <a:ext uri="{FF2B5EF4-FFF2-40B4-BE49-F238E27FC236}">
                <a16:creationId xmlns:a16="http://schemas.microsoft.com/office/drawing/2014/main" id="{A26F7145-0530-F0E2-7D5B-A922AB005B04}"/>
              </a:ext>
            </a:extLst>
          </p:cNvPr>
          <p:cNvSpPr txBox="1"/>
          <p:nvPr/>
        </p:nvSpPr>
        <p:spPr>
          <a:xfrm>
            <a:off x="289430" y="1140860"/>
            <a:ext cx="199320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" altLang="ko-KR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IT·</a:t>
            </a: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스타트업</a:t>
            </a:r>
          </a:p>
        </p:txBody>
      </p:sp>
      <p:cxnSp>
        <p:nvCxnSpPr>
          <p:cNvPr id="186" name="직선 연결선[R] 185">
            <a:extLst>
              <a:ext uri="{FF2B5EF4-FFF2-40B4-BE49-F238E27FC236}">
                <a16:creationId xmlns:a16="http://schemas.microsoft.com/office/drawing/2014/main" id="{17A99458-16D7-1E25-7C08-BB290E16FD7E}"/>
              </a:ext>
            </a:extLst>
          </p:cNvPr>
          <p:cNvCxnSpPr>
            <a:cxnSpLocks/>
          </p:cNvCxnSpPr>
          <p:nvPr/>
        </p:nvCxnSpPr>
        <p:spPr>
          <a:xfrm>
            <a:off x="326639" y="1437801"/>
            <a:ext cx="197515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B55CEC8C-0EEC-CEEB-7372-1753761E824E}"/>
              </a:ext>
            </a:extLst>
          </p:cNvPr>
          <p:cNvSpPr txBox="1"/>
          <p:nvPr/>
        </p:nvSpPr>
        <p:spPr>
          <a:xfrm>
            <a:off x="2446506" y="1140860"/>
            <a:ext cx="199320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대형</a:t>
            </a:r>
          </a:p>
        </p:txBody>
      </p:sp>
      <p:cxnSp>
        <p:nvCxnSpPr>
          <p:cNvPr id="188" name="직선 연결선[R] 187">
            <a:extLst>
              <a:ext uri="{FF2B5EF4-FFF2-40B4-BE49-F238E27FC236}">
                <a16:creationId xmlns:a16="http://schemas.microsoft.com/office/drawing/2014/main" id="{6A5464F1-6FA3-11A7-6657-B053077134B6}"/>
              </a:ext>
            </a:extLst>
          </p:cNvPr>
          <p:cNvCxnSpPr>
            <a:cxnSpLocks/>
          </p:cNvCxnSpPr>
          <p:nvPr/>
        </p:nvCxnSpPr>
        <p:spPr>
          <a:xfrm>
            <a:off x="2483715" y="1437801"/>
            <a:ext cx="197515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B2B74C71-DD2C-FECA-51CF-F81156F53FDD}"/>
              </a:ext>
            </a:extLst>
          </p:cNvPr>
          <p:cNvSpPr txBox="1"/>
          <p:nvPr/>
        </p:nvSpPr>
        <p:spPr>
          <a:xfrm>
            <a:off x="4621253" y="1140860"/>
            <a:ext cx="199320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소프트웨어</a:t>
            </a:r>
          </a:p>
        </p:txBody>
      </p:sp>
      <p:cxnSp>
        <p:nvCxnSpPr>
          <p:cNvPr id="190" name="직선 연결선[R] 189">
            <a:extLst>
              <a:ext uri="{FF2B5EF4-FFF2-40B4-BE49-F238E27FC236}">
                <a16:creationId xmlns:a16="http://schemas.microsoft.com/office/drawing/2014/main" id="{C50E69CB-38AA-8E58-D978-F23B26F6E19C}"/>
              </a:ext>
            </a:extLst>
          </p:cNvPr>
          <p:cNvCxnSpPr>
            <a:cxnSpLocks/>
          </p:cNvCxnSpPr>
          <p:nvPr/>
        </p:nvCxnSpPr>
        <p:spPr>
          <a:xfrm>
            <a:off x="4658462" y="1437801"/>
            <a:ext cx="197515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8A47E682-717A-CB6B-A9E9-93E419122A94}"/>
              </a:ext>
            </a:extLst>
          </p:cNvPr>
          <p:cNvSpPr txBox="1"/>
          <p:nvPr/>
        </p:nvSpPr>
        <p:spPr>
          <a:xfrm>
            <a:off x="6814702" y="1140860"/>
            <a:ext cx="199320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글로벌</a:t>
            </a:r>
          </a:p>
        </p:txBody>
      </p:sp>
      <p:cxnSp>
        <p:nvCxnSpPr>
          <p:cNvPr id="192" name="직선 연결선[R] 191">
            <a:extLst>
              <a:ext uri="{FF2B5EF4-FFF2-40B4-BE49-F238E27FC236}">
                <a16:creationId xmlns:a16="http://schemas.microsoft.com/office/drawing/2014/main" id="{FEC89EC1-B943-3892-7E19-8EBF812F51D2}"/>
              </a:ext>
            </a:extLst>
          </p:cNvPr>
          <p:cNvCxnSpPr>
            <a:cxnSpLocks/>
          </p:cNvCxnSpPr>
          <p:nvPr/>
        </p:nvCxnSpPr>
        <p:spPr>
          <a:xfrm>
            <a:off x="6851911" y="1437801"/>
            <a:ext cx="197515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DD5F382C-9386-4568-1F14-F5BA661E0FC5}"/>
              </a:ext>
            </a:extLst>
          </p:cNvPr>
          <p:cNvSpPr txBox="1"/>
          <p:nvPr/>
        </p:nvSpPr>
        <p:spPr>
          <a:xfrm>
            <a:off x="6814702" y="2765378"/>
            <a:ext cx="199320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공공기관</a:t>
            </a:r>
          </a:p>
        </p:txBody>
      </p:sp>
      <p:cxnSp>
        <p:nvCxnSpPr>
          <p:cNvPr id="194" name="직선 연결선[R] 193">
            <a:extLst>
              <a:ext uri="{FF2B5EF4-FFF2-40B4-BE49-F238E27FC236}">
                <a16:creationId xmlns:a16="http://schemas.microsoft.com/office/drawing/2014/main" id="{CDDD46AB-B42B-0043-A2C7-3309F3441F90}"/>
              </a:ext>
            </a:extLst>
          </p:cNvPr>
          <p:cNvCxnSpPr>
            <a:cxnSpLocks/>
          </p:cNvCxnSpPr>
          <p:nvPr/>
        </p:nvCxnSpPr>
        <p:spPr>
          <a:xfrm>
            <a:off x="6851911" y="3062319"/>
            <a:ext cx="197515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슬라이드 번호 개체 틀 53">
            <a:extLst>
              <a:ext uri="{FF2B5EF4-FFF2-40B4-BE49-F238E27FC236}">
                <a16:creationId xmlns:a16="http://schemas.microsoft.com/office/drawing/2014/main" id="{34AA77F1-D5CA-F742-163F-BCB272362D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59158" y="4817346"/>
            <a:ext cx="150039" cy="207749"/>
          </a:xfrm>
        </p:spPr>
        <p:txBody>
          <a:bodyPr/>
          <a:lstStyle/>
          <a:p>
            <a:fld id="{86CB4B4D-7CA3-9044-876B-883B54F8677D}" type="slidenum">
              <a:rPr lang="en-US" altLang="x-none" sz="75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12</a:t>
            </a:fld>
            <a:endParaRPr lang="x-none" altLang="en-US" sz="7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7594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2E844-A415-7D11-1AC8-B1C4443E7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E88B6CE-B388-C384-1630-B4FFDD3ED6D0}"/>
              </a:ext>
            </a:extLst>
          </p:cNvPr>
          <p:cNvSpPr txBox="1"/>
          <p:nvPr/>
        </p:nvSpPr>
        <p:spPr>
          <a:xfrm>
            <a:off x="288413" y="188998"/>
            <a:ext cx="85605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Featured Customers</a:t>
            </a:r>
            <a:endParaRPr lang="ko-KR" altLang="en-US" b="1" dirty="0">
              <a:solidFill>
                <a:srgbClr val="002060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EAC08-5BB4-F338-EB5B-912B3A8227EB}"/>
              </a:ext>
            </a:extLst>
          </p:cNvPr>
          <p:cNvSpPr txBox="1"/>
          <p:nvPr/>
        </p:nvSpPr>
        <p:spPr>
          <a:xfrm>
            <a:off x="288413" y="469129"/>
            <a:ext cx="8560527" cy="287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ko-KR" altLang="en-US" sz="1150" dirty="0" err="1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위시켓을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통해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SMB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에서 대규모 엔터프라이즈 급으로 성장하고 있는 주요 고객입니다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cxnSp>
        <p:nvCxnSpPr>
          <p:cNvPr id="4" name="직선 연결선[R] 3">
            <a:extLst>
              <a:ext uri="{FF2B5EF4-FFF2-40B4-BE49-F238E27FC236}">
                <a16:creationId xmlns:a16="http://schemas.microsoft.com/office/drawing/2014/main" id="{7B70AF12-148A-4CDA-79A5-1BD204523A35}"/>
              </a:ext>
            </a:extLst>
          </p:cNvPr>
          <p:cNvCxnSpPr/>
          <p:nvPr/>
        </p:nvCxnSpPr>
        <p:spPr>
          <a:xfrm>
            <a:off x="0" y="926235"/>
            <a:ext cx="914400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모서리가 둥근 직사각형 17">
            <a:extLst>
              <a:ext uri="{FF2B5EF4-FFF2-40B4-BE49-F238E27FC236}">
                <a16:creationId xmlns:a16="http://schemas.microsoft.com/office/drawing/2014/main" id="{325026BE-9494-9684-ED34-440A873FDE75}"/>
              </a:ext>
            </a:extLst>
          </p:cNvPr>
          <p:cNvSpPr/>
          <p:nvPr/>
        </p:nvSpPr>
        <p:spPr>
          <a:xfrm>
            <a:off x="1509868" y="1180999"/>
            <a:ext cx="6124264" cy="972000"/>
          </a:xfrm>
          <a:prstGeom prst="roundRect">
            <a:avLst>
              <a:gd name="adj" fmla="val 11844"/>
            </a:avLst>
          </a:prstGeom>
          <a:solidFill>
            <a:schemeClr val="bg1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5C663-7E77-D569-928D-6D3610B87659}"/>
              </a:ext>
            </a:extLst>
          </p:cNvPr>
          <p:cNvSpPr txBox="1"/>
          <p:nvPr/>
        </p:nvSpPr>
        <p:spPr>
          <a:xfrm>
            <a:off x="3194787" y="1270438"/>
            <a:ext cx="4195527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2018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년 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11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월 설립된 </a:t>
            </a:r>
            <a:r>
              <a:rPr lang="ko-KR" altLang="en-US" sz="1000" dirty="0" err="1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푸드테크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 스타트업</a:t>
            </a:r>
            <a:endParaRPr lang="en-US" altLang="ko-KR" sz="1000" dirty="0">
              <a:solidFill>
                <a:schemeClr val="tx1"/>
              </a:solidFill>
              <a:latin typeface="Pretendard Variable Light" panose="02000003000000020004" pitchFamily="2" charset="-127"/>
              <a:ea typeface="Pretendard Variable Light" panose="02000003000000020004" pitchFamily="2" charset="-127"/>
              <a:cs typeface="Pretendard Variable Light" panose="02000003000000020004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8DA8EC-25B9-9505-301C-EACBFAF66C9B}"/>
              </a:ext>
            </a:extLst>
          </p:cNvPr>
          <p:cNvSpPr txBox="1"/>
          <p:nvPr/>
        </p:nvSpPr>
        <p:spPr>
          <a:xfrm>
            <a:off x="3081974" y="1763887"/>
            <a:ext cx="4308340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고성능 </a:t>
            </a:r>
            <a:r>
              <a:rPr lang="en-US" altLang="ko-KR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AI </a:t>
            </a:r>
            <a:r>
              <a:rPr lang="ko-KR" altLang="en-US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및 빅데이터 보관을 위한 인프라 조성에 도움</a:t>
            </a:r>
            <a:endParaRPr lang="en-US" altLang="ko-KR" sz="1000" b="1" dirty="0">
              <a:solidFill>
                <a:srgbClr val="003684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pic>
        <p:nvPicPr>
          <p:cNvPr id="17" name="Picture 2" descr="주)누비랩 기업리뷰 | 4명이 참여한 통계 &amp; 리뷰 - 사람인">
            <a:extLst>
              <a:ext uri="{FF2B5EF4-FFF2-40B4-BE49-F238E27FC236}">
                <a16:creationId xmlns:a16="http://schemas.microsoft.com/office/drawing/2014/main" id="{82334EAD-4957-8B06-F15D-AC94563D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39" y="1589737"/>
            <a:ext cx="994484" cy="1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타원 18">
            <a:extLst>
              <a:ext uri="{FF2B5EF4-FFF2-40B4-BE49-F238E27FC236}">
                <a16:creationId xmlns:a16="http://schemas.microsoft.com/office/drawing/2014/main" id="{FD9BA434-7898-8811-A5D6-5CB7A570EC25}"/>
              </a:ext>
            </a:extLst>
          </p:cNvPr>
          <p:cNvSpPr/>
          <p:nvPr/>
        </p:nvSpPr>
        <p:spPr>
          <a:xfrm>
            <a:off x="3105723" y="1389654"/>
            <a:ext cx="36000" cy="36000"/>
          </a:xfrm>
          <a:prstGeom prst="ellipse">
            <a:avLst/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BDB1B-2CE9-A291-475F-E6B2FA2C8AE6}"/>
              </a:ext>
            </a:extLst>
          </p:cNvPr>
          <p:cNvSpPr txBox="1"/>
          <p:nvPr/>
        </p:nvSpPr>
        <p:spPr>
          <a:xfrm>
            <a:off x="3194787" y="1502007"/>
            <a:ext cx="4195527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인공지능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(AI)·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빅데이터 기술을 활용해 식습관 개선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·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음식물 쓰레기 절감 등을 구현</a:t>
            </a:r>
            <a:endParaRPr lang="en-US" altLang="ko-KR" sz="1000" dirty="0">
              <a:solidFill>
                <a:schemeClr val="tx1"/>
              </a:solidFill>
              <a:latin typeface="Pretendard Variable Light" panose="02000003000000020004" pitchFamily="2" charset="-127"/>
              <a:ea typeface="Pretendard Variable Light" panose="02000003000000020004" pitchFamily="2" charset="-127"/>
              <a:cs typeface="Pretendard Variable Light" panose="02000003000000020004" pitchFamily="2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AAF32505-D3CC-70D3-5E87-45DA49210565}"/>
              </a:ext>
            </a:extLst>
          </p:cNvPr>
          <p:cNvSpPr/>
          <p:nvPr/>
        </p:nvSpPr>
        <p:spPr>
          <a:xfrm>
            <a:off x="3105723" y="1621223"/>
            <a:ext cx="36000" cy="36000"/>
          </a:xfrm>
          <a:prstGeom prst="ellipse">
            <a:avLst/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3" name="모서리가 둥근 직사각형 17">
            <a:extLst>
              <a:ext uri="{FF2B5EF4-FFF2-40B4-BE49-F238E27FC236}">
                <a16:creationId xmlns:a16="http://schemas.microsoft.com/office/drawing/2014/main" id="{2CAB93E1-7985-F68D-92B5-573FABFC2469}"/>
              </a:ext>
            </a:extLst>
          </p:cNvPr>
          <p:cNvSpPr/>
          <p:nvPr/>
        </p:nvSpPr>
        <p:spPr>
          <a:xfrm>
            <a:off x="1509868" y="2321030"/>
            <a:ext cx="6124264" cy="1152000"/>
          </a:xfrm>
          <a:prstGeom prst="roundRect">
            <a:avLst>
              <a:gd name="adj" fmla="val 11844"/>
            </a:avLst>
          </a:prstGeom>
          <a:solidFill>
            <a:schemeClr val="bg1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AB45C5-9FF6-858D-2F84-292ED48DBFB9}"/>
              </a:ext>
            </a:extLst>
          </p:cNvPr>
          <p:cNvSpPr txBox="1"/>
          <p:nvPr/>
        </p:nvSpPr>
        <p:spPr>
          <a:xfrm>
            <a:off x="3194787" y="2410469"/>
            <a:ext cx="4195527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블록체인 기반 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Move-to-Earn(M2E) 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헬스케어 플랫폼</a:t>
            </a:r>
            <a:endParaRPr lang="en-US" altLang="ko-KR" sz="1000" dirty="0">
              <a:solidFill>
                <a:schemeClr val="tx1"/>
              </a:solidFill>
              <a:latin typeface="Pretendard Variable Light" panose="02000003000000020004" pitchFamily="2" charset="-127"/>
              <a:ea typeface="Pretendard Variable Light" panose="02000003000000020004" pitchFamily="2" charset="-127"/>
              <a:cs typeface="Pretendard Variable Light" panose="02000003000000020004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10139-9E05-ADCF-1B45-92CAFD205C40}"/>
              </a:ext>
            </a:extLst>
          </p:cNvPr>
          <p:cNvSpPr txBox="1"/>
          <p:nvPr/>
        </p:nvSpPr>
        <p:spPr>
          <a:xfrm>
            <a:off x="3081974" y="3104286"/>
            <a:ext cx="4308340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관리되지 못하던 </a:t>
            </a:r>
            <a:r>
              <a:rPr lang="en-US" altLang="ko-KR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AWS </a:t>
            </a:r>
            <a:r>
              <a:rPr lang="ko-KR" altLang="en-US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계정을 단일 </a:t>
            </a:r>
            <a:r>
              <a:rPr lang="en-US" altLang="ko-KR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AWS </a:t>
            </a:r>
            <a:r>
              <a:rPr lang="ko-KR" altLang="en-US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계정으로 통합 및 마이그레이션</a:t>
            </a:r>
            <a:endParaRPr lang="en-US" altLang="ko-KR" sz="1000" b="1" dirty="0">
              <a:solidFill>
                <a:srgbClr val="003684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0457721C-7E08-3C45-28E7-238CBC21E74E}"/>
              </a:ext>
            </a:extLst>
          </p:cNvPr>
          <p:cNvSpPr/>
          <p:nvPr/>
        </p:nvSpPr>
        <p:spPr>
          <a:xfrm>
            <a:off x="3105723" y="2529685"/>
            <a:ext cx="36000" cy="36000"/>
          </a:xfrm>
          <a:prstGeom prst="ellipse">
            <a:avLst/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912D32-2EAB-3C62-4C3C-FA026A4E67E5}"/>
              </a:ext>
            </a:extLst>
          </p:cNvPr>
          <p:cNvSpPr txBox="1"/>
          <p:nvPr/>
        </p:nvSpPr>
        <p:spPr>
          <a:xfrm>
            <a:off x="3194787" y="2642038"/>
            <a:ext cx="4195527" cy="4796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걷기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·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달리기 등의 활동을 하면 보상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(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토큰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)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을 지급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, NFT 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신발 등을 구비하면 더 높은 보상을 받을 수 있는 모델</a:t>
            </a:r>
            <a:endParaRPr lang="en-US" altLang="ko-KR" sz="1000" dirty="0">
              <a:solidFill>
                <a:schemeClr val="tx1"/>
              </a:solidFill>
              <a:latin typeface="Pretendard Variable Light" panose="02000003000000020004" pitchFamily="2" charset="-127"/>
              <a:ea typeface="Pretendard Variable Light" panose="02000003000000020004" pitchFamily="2" charset="-127"/>
              <a:cs typeface="Pretendard Variable Light" panose="02000003000000020004" pitchFamily="2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4D1D7AF6-5CFC-F183-C772-4D321EF46C43}"/>
              </a:ext>
            </a:extLst>
          </p:cNvPr>
          <p:cNvSpPr/>
          <p:nvPr/>
        </p:nvSpPr>
        <p:spPr>
          <a:xfrm>
            <a:off x="3105723" y="2761254"/>
            <a:ext cx="36000" cy="36000"/>
          </a:xfrm>
          <a:prstGeom prst="ellipse">
            <a:avLst/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pic>
        <p:nvPicPr>
          <p:cNvPr id="1028" name="Picture 4" descr="Data Insight: 슈퍼워크">
            <a:extLst>
              <a:ext uri="{FF2B5EF4-FFF2-40B4-BE49-F238E27FC236}">
                <a16:creationId xmlns:a16="http://schemas.microsoft.com/office/drawing/2014/main" id="{8C680421-46A8-269D-A1C4-4A7E2A09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28" y="2679210"/>
            <a:ext cx="1161707" cy="4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1F2DAE07-871B-B916-13CE-707E77F7B59C}"/>
              </a:ext>
            </a:extLst>
          </p:cNvPr>
          <p:cNvSpPr/>
          <p:nvPr/>
        </p:nvSpPr>
        <p:spPr>
          <a:xfrm>
            <a:off x="1509868" y="3646860"/>
            <a:ext cx="6124264" cy="1152000"/>
          </a:xfrm>
          <a:prstGeom prst="roundRect">
            <a:avLst>
              <a:gd name="adj" fmla="val 11844"/>
            </a:avLst>
          </a:prstGeom>
          <a:solidFill>
            <a:schemeClr val="bg1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E432D-C94D-7356-E8A5-521A008E0497}"/>
              </a:ext>
            </a:extLst>
          </p:cNvPr>
          <p:cNvSpPr txBox="1"/>
          <p:nvPr/>
        </p:nvSpPr>
        <p:spPr>
          <a:xfrm>
            <a:off x="3194787" y="3736299"/>
            <a:ext cx="4195527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기업 금융 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SaaS 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플랫폼</a:t>
            </a:r>
            <a:endParaRPr lang="en-US" altLang="ko-KR" sz="1000" dirty="0">
              <a:solidFill>
                <a:schemeClr val="tx1"/>
              </a:solidFill>
              <a:latin typeface="Pretendard Variable Light" panose="02000003000000020004" pitchFamily="2" charset="-127"/>
              <a:ea typeface="Pretendard Variable Light" panose="02000003000000020004" pitchFamily="2" charset="-127"/>
              <a:cs typeface="Pretendard Variable Light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4DDCE-ADCC-2178-ECBA-BC5C3051184E}"/>
              </a:ext>
            </a:extLst>
          </p:cNvPr>
          <p:cNvSpPr txBox="1"/>
          <p:nvPr/>
        </p:nvSpPr>
        <p:spPr>
          <a:xfrm>
            <a:off x="3081974" y="4430116"/>
            <a:ext cx="4308340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SaaS </a:t>
            </a:r>
            <a:r>
              <a:rPr lang="ko-KR" altLang="en-US" sz="1000" b="1" dirty="0">
                <a:solidFill>
                  <a:srgbClr val="003684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구성 관련 컨설팅 및 서비스 고도화 지원</a:t>
            </a:r>
            <a:endParaRPr lang="en-US" altLang="ko-KR" sz="1000" b="1" dirty="0">
              <a:solidFill>
                <a:srgbClr val="003684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1CD267BF-27A4-7926-1EB0-BAB4B1C7F701}"/>
              </a:ext>
            </a:extLst>
          </p:cNvPr>
          <p:cNvSpPr/>
          <p:nvPr/>
        </p:nvSpPr>
        <p:spPr>
          <a:xfrm>
            <a:off x="3105723" y="3855515"/>
            <a:ext cx="36000" cy="36000"/>
          </a:xfrm>
          <a:prstGeom prst="ellipse">
            <a:avLst/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92BC8-268F-6F30-FB34-035CA95FBE2E}"/>
              </a:ext>
            </a:extLst>
          </p:cNvPr>
          <p:cNvSpPr txBox="1"/>
          <p:nvPr/>
        </p:nvSpPr>
        <p:spPr>
          <a:xfrm>
            <a:off x="3194787" y="3967868"/>
            <a:ext cx="4195527" cy="4796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기업의 실시간 현금흐름 데이터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세금계산서 발급부터 이체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·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자금집행까지 통합 조회</a:t>
            </a:r>
            <a:r>
              <a:rPr lang="en-US" altLang="ko-KR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/</a:t>
            </a:r>
            <a:r>
              <a:rPr lang="ko-KR" altLang="en-US" sz="100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관리 기능 제공</a:t>
            </a:r>
            <a:endParaRPr lang="en-US" altLang="ko-KR" sz="1000" dirty="0">
              <a:solidFill>
                <a:schemeClr val="tx1"/>
              </a:solidFill>
              <a:latin typeface="Pretendard Variable Light" panose="02000003000000020004" pitchFamily="2" charset="-127"/>
              <a:ea typeface="Pretendard Variable Light" panose="02000003000000020004" pitchFamily="2" charset="-127"/>
              <a:cs typeface="Pretendard Variable Light" panose="02000003000000020004" pitchFamily="2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12FA844-83CD-4118-1BCB-7309896F98D7}"/>
              </a:ext>
            </a:extLst>
          </p:cNvPr>
          <p:cNvSpPr/>
          <p:nvPr/>
        </p:nvSpPr>
        <p:spPr>
          <a:xfrm>
            <a:off x="3105723" y="4087084"/>
            <a:ext cx="36000" cy="36000"/>
          </a:xfrm>
          <a:prstGeom prst="ellipse">
            <a:avLst/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37F4DD0-F615-AEEE-41FC-CA75E5DE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00" y="4150597"/>
            <a:ext cx="875362" cy="14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슬라이드 번호 개체 틀 53">
            <a:extLst>
              <a:ext uri="{FF2B5EF4-FFF2-40B4-BE49-F238E27FC236}">
                <a16:creationId xmlns:a16="http://schemas.microsoft.com/office/drawing/2014/main" id="{D5627591-7E08-B2CC-D584-1D2A565C2F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17480" y="4817346"/>
            <a:ext cx="191717" cy="207749"/>
          </a:xfrm>
        </p:spPr>
        <p:txBody>
          <a:bodyPr/>
          <a:lstStyle/>
          <a:p>
            <a:fld id="{86CB4B4D-7CA3-9044-876B-883B54F8677D}" type="slidenum">
              <a:rPr lang="en-US" altLang="x-none" sz="75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13</a:t>
            </a:fld>
            <a:endParaRPr lang="x-none" altLang="en-US" sz="7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82828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2E844-A415-7D11-1AC8-B1C4443E7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53">
            <a:extLst>
              <a:ext uri="{FF2B5EF4-FFF2-40B4-BE49-F238E27FC236}">
                <a16:creationId xmlns:a16="http://schemas.microsoft.com/office/drawing/2014/main" id="{D5627591-7E08-B2CC-D584-1D2A565C2F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17480" y="4817346"/>
            <a:ext cx="191717" cy="207749"/>
          </a:xfrm>
        </p:spPr>
        <p:txBody>
          <a:bodyPr/>
          <a:lstStyle/>
          <a:p>
            <a:fld id="{86CB4B4D-7CA3-9044-876B-883B54F8677D}" type="slidenum">
              <a:rPr lang="en-US" altLang="x-none" sz="75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14</a:t>
            </a:fld>
            <a:endParaRPr lang="x-none" altLang="en-US" sz="7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F1857-62E7-4F39-8A6F-DF3969699BC0}"/>
              </a:ext>
            </a:extLst>
          </p:cNvPr>
          <p:cNvSpPr txBox="1"/>
          <p:nvPr/>
        </p:nvSpPr>
        <p:spPr>
          <a:xfrm>
            <a:off x="288413" y="188998"/>
            <a:ext cx="85605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Customers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Profile	</a:t>
            </a:r>
            <a:endParaRPr lang="ko-KR" altLang="en-US" b="1" dirty="0">
              <a:solidFill>
                <a:srgbClr val="002060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7BF01-DC3C-85F4-71EB-879896D63CB7}"/>
              </a:ext>
            </a:extLst>
          </p:cNvPr>
          <p:cNvSpPr txBox="1"/>
          <p:nvPr/>
        </p:nvSpPr>
        <p:spPr>
          <a:xfrm>
            <a:off x="288413" y="469129"/>
            <a:ext cx="8560527" cy="287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위시켓의 주요 고객들의 특성입니다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cxnSp>
        <p:nvCxnSpPr>
          <p:cNvPr id="22" name="직선 연결선[R] 21">
            <a:extLst>
              <a:ext uri="{FF2B5EF4-FFF2-40B4-BE49-F238E27FC236}">
                <a16:creationId xmlns:a16="http://schemas.microsoft.com/office/drawing/2014/main" id="{CD7C903E-59EC-28C4-9F0D-57B86013A33C}"/>
              </a:ext>
            </a:extLst>
          </p:cNvPr>
          <p:cNvCxnSpPr/>
          <p:nvPr/>
        </p:nvCxnSpPr>
        <p:spPr>
          <a:xfrm>
            <a:off x="0" y="926235"/>
            <a:ext cx="914400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모서리가 둥근 직사각형 60">
            <a:extLst>
              <a:ext uri="{FF2B5EF4-FFF2-40B4-BE49-F238E27FC236}">
                <a16:creationId xmlns:a16="http://schemas.microsoft.com/office/drawing/2014/main" id="{76E2C449-503C-484B-A532-62FE3BAA1ECA}"/>
              </a:ext>
            </a:extLst>
          </p:cNvPr>
          <p:cNvSpPr/>
          <p:nvPr/>
        </p:nvSpPr>
        <p:spPr>
          <a:xfrm>
            <a:off x="1067612" y="1232535"/>
            <a:ext cx="7008777" cy="3644795"/>
          </a:xfrm>
          <a:prstGeom prst="roundRect">
            <a:avLst>
              <a:gd name="adj" fmla="val 3693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0000">
                <a:srgbClr val="E5F3FE"/>
              </a:gs>
              <a:gs pos="100000">
                <a:srgbClr val="E5F3FE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0" name="모서리가 둥근 직사각형 27">
            <a:extLst>
              <a:ext uri="{FF2B5EF4-FFF2-40B4-BE49-F238E27FC236}">
                <a16:creationId xmlns:a16="http://schemas.microsoft.com/office/drawing/2014/main" id="{EBB6EC7B-E1A4-3681-792B-9D1503E6AF0A}"/>
              </a:ext>
            </a:extLst>
          </p:cNvPr>
          <p:cNvSpPr/>
          <p:nvPr/>
        </p:nvSpPr>
        <p:spPr>
          <a:xfrm>
            <a:off x="1407014" y="1504863"/>
            <a:ext cx="6447123" cy="360000"/>
          </a:xfrm>
          <a:prstGeom prst="roundRect">
            <a:avLst>
              <a:gd name="adj" fmla="val 15411"/>
            </a:avLst>
          </a:prstGeom>
          <a:solidFill>
            <a:srgbClr val="00368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119F7D-E232-1D06-970A-F2B3B02E5731}"/>
              </a:ext>
            </a:extLst>
          </p:cNvPr>
          <p:cNvSpPr txBox="1"/>
          <p:nvPr/>
        </p:nvSpPr>
        <p:spPr>
          <a:xfrm>
            <a:off x="3480975" y="1582771"/>
            <a:ext cx="1976344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150"/>
              </a:lnSpc>
            </a:pPr>
            <a:r>
              <a:rPr lang="ko-KR" altLang="en-US" sz="1200" b="1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위시켓</a:t>
            </a:r>
            <a:r>
              <a:rPr lang="ko-KR" altLang="en-US" sz="120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주요 고객 특성</a:t>
            </a:r>
          </a:p>
        </p:txBody>
      </p:sp>
      <p:sp>
        <p:nvSpPr>
          <p:cNvPr id="1024" name="모서리가 둥근 직사각형 17">
            <a:extLst>
              <a:ext uri="{FF2B5EF4-FFF2-40B4-BE49-F238E27FC236}">
                <a16:creationId xmlns:a16="http://schemas.microsoft.com/office/drawing/2014/main" id="{578823BC-6B59-CB0B-C35A-5B619026C95E}"/>
              </a:ext>
            </a:extLst>
          </p:cNvPr>
          <p:cNvSpPr/>
          <p:nvPr/>
        </p:nvSpPr>
        <p:spPr>
          <a:xfrm>
            <a:off x="1407013" y="2102878"/>
            <a:ext cx="6447125" cy="468000"/>
          </a:xfrm>
          <a:prstGeom prst="roundRect">
            <a:avLst>
              <a:gd name="adj" fmla="val 17271"/>
            </a:avLst>
          </a:prstGeom>
          <a:solidFill>
            <a:schemeClr val="bg1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FCEE51F6-E00F-FD00-BE27-04B7949E0B2F}"/>
              </a:ext>
            </a:extLst>
          </p:cNvPr>
          <p:cNvSpPr txBox="1"/>
          <p:nvPr/>
        </p:nvSpPr>
        <p:spPr>
          <a:xfrm>
            <a:off x="1802734" y="2191267"/>
            <a:ext cx="591805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300+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의 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고객을 보유하고 있으며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이중 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SMB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의 비율이 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50%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가량 해당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4F165EA8-68BE-130F-8ED1-804EE303AF20}"/>
              </a:ext>
            </a:extLst>
          </p:cNvPr>
          <p:cNvSpPr txBox="1"/>
          <p:nvPr/>
        </p:nvSpPr>
        <p:spPr>
          <a:xfrm>
            <a:off x="1602571" y="2191267"/>
            <a:ext cx="19188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10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</a:t>
            </a:r>
            <a:endParaRPr lang="ko-KR" altLang="en-US" sz="10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036" name="모서리가 둥근 직사각형 17">
            <a:extLst>
              <a:ext uri="{FF2B5EF4-FFF2-40B4-BE49-F238E27FC236}">
                <a16:creationId xmlns:a16="http://schemas.microsoft.com/office/drawing/2014/main" id="{EFF6605B-79BA-E977-03AD-346BD9ED1A09}"/>
              </a:ext>
            </a:extLst>
          </p:cNvPr>
          <p:cNvSpPr/>
          <p:nvPr/>
        </p:nvSpPr>
        <p:spPr>
          <a:xfrm>
            <a:off x="1407013" y="2712478"/>
            <a:ext cx="6447125" cy="468000"/>
          </a:xfrm>
          <a:prstGeom prst="roundRect">
            <a:avLst>
              <a:gd name="adj" fmla="val 17271"/>
            </a:avLst>
          </a:prstGeom>
          <a:solidFill>
            <a:schemeClr val="bg1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5DF64BE2-C75B-B8D7-EA76-8BB6626C1225}"/>
              </a:ext>
            </a:extLst>
          </p:cNvPr>
          <p:cNvSpPr txBox="1"/>
          <p:nvPr/>
        </p:nvSpPr>
        <p:spPr>
          <a:xfrm>
            <a:off x="1802734" y="2800867"/>
            <a:ext cx="591805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dirty="0" err="1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위시켓의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고객 특성은 사업분야를 구분하지 않으며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제약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AI,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서비스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O2O,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프랜차이즈 등 다양한 고객 특성을 모두 수용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DB9B198B-0420-0ADA-6901-E914F1FA7A5C}"/>
              </a:ext>
            </a:extLst>
          </p:cNvPr>
          <p:cNvSpPr txBox="1"/>
          <p:nvPr/>
        </p:nvSpPr>
        <p:spPr>
          <a:xfrm>
            <a:off x="1602571" y="2800867"/>
            <a:ext cx="19188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10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</a:t>
            </a:r>
            <a:endParaRPr lang="ko-KR" altLang="en-US" sz="10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039" name="모서리가 둥근 직사각형 17">
            <a:extLst>
              <a:ext uri="{FF2B5EF4-FFF2-40B4-BE49-F238E27FC236}">
                <a16:creationId xmlns:a16="http://schemas.microsoft.com/office/drawing/2014/main" id="{0D9ABB63-4108-FF45-BF3E-A0C79910E416}"/>
              </a:ext>
            </a:extLst>
          </p:cNvPr>
          <p:cNvSpPr/>
          <p:nvPr/>
        </p:nvSpPr>
        <p:spPr>
          <a:xfrm>
            <a:off x="1407013" y="3322078"/>
            <a:ext cx="6447125" cy="468000"/>
          </a:xfrm>
          <a:prstGeom prst="roundRect">
            <a:avLst>
              <a:gd name="adj" fmla="val 17271"/>
            </a:avLst>
          </a:prstGeom>
          <a:solidFill>
            <a:schemeClr val="bg1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DA4A3E87-401C-58EA-140F-26CC14DFA975}"/>
              </a:ext>
            </a:extLst>
          </p:cNvPr>
          <p:cNvSpPr txBox="1"/>
          <p:nvPr/>
        </p:nvSpPr>
        <p:spPr>
          <a:xfrm>
            <a:off x="1802734" y="3410467"/>
            <a:ext cx="591805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현재까지 </a:t>
            </a:r>
            <a:r>
              <a:rPr lang="ko-KR" altLang="en-US" sz="1000" dirty="0" err="1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위시켓은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매년 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1%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미만의 이탈율을 유지하고 있으며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누적 이탈 고객은 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5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곳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E7564E32-0B78-4F32-1130-D7E53A3B8AFF}"/>
              </a:ext>
            </a:extLst>
          </p:cNvPr>
          <p:cNvSpPr txBox="1"/>
          <p:nvPr/>
        </p:nvSpPr>
        <p:spPr>
          <a:xfrm>
            <a:off x="1602571" y="3410467"/>
            <a:ext cx="19188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10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</a:t>
            </a:r>
            <a:endParaRPr lang="ko-KR" altLang="en-US" sz="10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042" name="모서리가 둥근 직사각형 17">
            <a:extLst>
              <a:ext uri="{FF2B5EF4-FFF2-40B4-BE49-F238E27FC236}">
                <a16:creationId xmlns:a16="http://schemas.microsoft.com/office/drawing/2014/main" id="{7BD452C3-0054-DB6C-5D48-6AF095D44EAF}"/>
              </a:ext>
            </a:extLst>
          </p:cNvPr>
          <p:cNvSpPr/>
          <p:nvPr/>
        </p:nvSpPr>
        <p:spPr>
          <a:xfrm>
            <a:off x="1407013" y="3931678"/>
            <a:ext cx="6447125" cy="468000"/>
          </a:xfrm>
          <a:prstGeom prst="roundRect">
            <a:avLst>
              <a:gd name="adj" fmla="val 17271"/>
            </a:avLst>
          </a:prstGeom>
          <a:solidFill>
            <a:schemeClr val="bg1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6A18AE0A-5A23-76EF-438B-D7DDDC17D53C}"/>
              </a:ext>
            </a:extLst>
          </p:cNvPr>
          <p:cNvSpPr txBox="1"/>
          <p:nvPr/>
        </p:nvSpPr>
        <p:spPr>
          <a:xfrm>
            <a:off x="1802734" y="4020067"/>
            <a:ext cx="591805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대부분은 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3~100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명 사이 규모의 직원 규모를 유지하는 소규모 혹은 스타트업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EF3B877C-FA99-3DE8-C917-CFA68D4BAF7C}"/>
              </a:ext>
            </a:extLst>
          </p:cNvPr>
          <p:cNvSpPr txBox="1"/>
          <p:nvPr/>
        </p:nvSpPr>
        <p:spPr>
          <a:xfrm>
            <a:off x="1602571" y="4020067"/>
            <a:ext cx="19188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10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</a:t>
            </a:r>
            <a:endParaRPr lang="ko-KR" altLang="en-US" sz="10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777636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BB24E-1F38-54FF-AAA6-E0485B22B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5B80208F-7EBF-9CFC-E47A-571195E15C8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073DD-8A5F-D28E-2900-186ACA1A7763}"/>
              </a:ext>
            </a:extLst>
          </p:cNvPr>
          <p:cNvSpPr txBox="1"/>
          <p:nvPr/>
        </p:nvSpPr>
        <p:spPr>
          <a:xfrm>
            <a:off x="5087946" y="2064922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3EC21-B509-30A1-EC29-FAF1BC4A9C62}"/>
              </a:ext>
            </a:extLst>
          </p:cNvPr>
          <p:cNvSpPr txBox="1"/>
          <p:nvPr/>
        </p:nvSpPr>
        <p:spPr>
          <a:xfrm>
            <a:off x="5416191" y="2064922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chemeClr val="tx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WISHKET</a:t>
            </a:r>
            <a:r>
              <a:rPr lang="ko-KR" altLang="en-US" b="1" dirty="0">
                <a:solidFill>
                  <a:schemeClr val="tx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OVERVIEW</a:t>
            </a:r>
            <a:endParaRPr lang="ko-KR" altLang="en-US" b="1" dirty="0">
              <a:solidFill>
                <a:schemeClr val="tx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81787-6280-9402-1875-9EBBC9975122}"/>
              </a:ext>
            </a:extLst>
          </p:cNvPr>
          <p:cNvSpPr txBox="1"/>
          <p:nvPr/>
        </p:nvSpPr>
        <p:spPr>
          <a:xfrm>
            <a:off x="5087946" y="2591158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39121-E172-5635-91B3-C692DDBF7529}"/>
              </a:ext>
            </a:extLst>
          </p:cNvPr>
          <p:cNvSpPr txBox="1"/>
          <p:nvPr/>
        </p:nvSpPr>
        <p:spPr>
          <a:xfrm>
            <a:off x="5416191" y="2591158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SMB OVERVIEW</a:t>
            </a:r>
            <a:endParaRPr lang="ko-KR" altLang="en-US" dirty="0">
              <a:solidFill>
                <a:schemeClr val="tx1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E40AF0-8DD2-18BE-A7C4-396555D352F4}"/>
              </a:ext>
            </a:extLst>
          </p:cNvPr>
          <p:cNvSpPr txBox="1"/>
          <p:nvPr/>
        </p:nvSpPr>
        <p:spPr>
          <a:xfrm>
            <a:off x="5087946" y="3117394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A8A48-2FC5-A8DB-D99E-0852BFBBF195}"/>
              </a:ext>
            </a:extLst>
          </p:cNvPr>
          <p:cNvSpPr txBox="1"/>
          <p:nvPr/>
        </p:nvSpPr>
        <p:spPr>
          <a:xfrm>
            <a:off x="5416191" y="3117394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SOLUTION &amp; CUSTOMERS</a:t>
            </a:r>
            <a:endParaRPr lang="ko-KR" altLang="en-US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980B26-7168-2BF8-21D3-FF87EDF0C78C}"/>
              </a:ext>
            </a:extLst>
          </p:cNvPr>
          <p:cNvSpPr txBox="1"/>
          <p:nvPr/>
        </p:nvSpPr>
        <p:spPr>
          <a:xfrm>
            <a:off x="8151445" y="2064922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03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9CFC1-CF72-6CAC-9DFB-08BDDFC028C4}"/>
              </a:ext>
            </a:extLst>
          </p:cNvPr>
          <p:cNvSpPr txBox="1"/>
          <p:nvPr/>
        </p:nvSpPr>
        <p:spPr>
          <a:xfrm>
            <a:off x="8151445" y="2591158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08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27FB8-418A-1B89-3759-7173D08B91B1}"/>
              </a:ext>
            </a:extLst>
          </p:cNvPr>
          <p:cNvSpPr txBox="1"/>
          <p:nvPr/>
        </p:nvSpPr>
        <p:spPr>
          <a:xfrm>
            <a:off x="8151445" y="3117394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15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61263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491F64-D436-590F-5814-C5190992366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7F452AC-9D6B-D79F-6A41-AC247EF92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703" y="381549"/>
            <a:ext cx="1108804" cy="25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7E8A49-536B-DCCB-B44B-E9B2DF3A5321}"/>
              </a:ext>
            </a:extLst>
          </p:cNvPr>
          <p:cNvSpPr txBox="1"/>
          <p:nvPr/>
        </p:nvSpPr>
        <p:spPr>
          <a:xfrm>
            <a:off x="324465" y="2344748"/>
            <a:ext cx="1868129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온라인 </a:t>
            </a:r>
            <a:r>
              <a:rPr lang="en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아웃소싱</a:t>
            </a:r>
            <a:endParaRPr lang="en-US" altLang="ko-KR" sz="10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071CC0FB-7131-D92D-9B44-CCA0B9ED460B}"/>
              </a:ext>
            </a:extLst>
          </p:cNvPr>
          <p:cNvSpPr/>
          <p:nvPr/>
        </p:nvSpPr>
        <p:spPr>
          <a:xfrm>
            <a:off x="324465" y="2871019"/>
            <a:ext cx="1868129" cy="2282313"/>
          </a:xfrm>
          <a:prstGeom prst="round2SameRect">
            <a:avLst>
              <a:gd name="adj1" fmla="val 9299"/>
              <a:gd name="adj2" fmla="val 0"/>
            </a:avLst>
          </a:prstGeom>
          <a:blipFill>
            <a:blip r:embed="rId4"/>
            <a:stretch>
              <a:fillRect/>
            </a:stretch>
          </a:blip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79DBF-589B-FF58-1375-BF22D4A79194}"/>
              </a:ext>
            </a:extLst>
          </p:cNvPr>
          <p:cNvSpPr txBox="1"/>
          <p:nvPr/>
        </p:nvSpPr>
        <p:spPr>
          <a:xfrm>
            <a:off x="6951406" y="2344748"/>
            <a:ext cx="1868129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매니지드 서비스</a:t>
            </a:r>
            <a:endParaRPr lang="en-US" altLang="ko-KR" sz="10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9" name="양쪽 모서리가 둥근 사각형 19">
            <a:extLst>
              <a:ext uri="{FF2B5EF4-FFF2-40B4-BE49-F238E27FC236}">
                <a16:creationId xmlns:a16="http://schemas.microsoft.com/office/drawing/2014/main" id="{491904D5-318D-BE9D-4200-216C29225B2D}"/>
              </a:ext>
            </a:extLst>
          </p:cNvPr>
          <p:cNvSpPr/>
          <p:nvPr/>
        </p:nvSpPr>
        <p:spPr>
          <a:xfrm>
            <a:off x="6951406" y="2871019"/>
            <a:ext cx="1868129" cy="2282313"/>
          </a:xfrm>
          <a:prstGeom prst="round2SameRect">
            <a:avLst>
              <a:gd name="adj1" fmla="val 9299"/>
              <a:gd name="adj2" fmla="val 0"/>
            </a:avLst>
          </a:prstGeom>
          <a:blipFill>
            <a:blip r:embed="rId5"/>
            <a:stretch>
              <a:fillRect/>
            </a:stretch>
          </a:blip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E8F457-C863-5CBC-29AE-3462A6435190}"/>
              </a:ext>
            </a:extLst>
          </p:cNvPr>
          <p:cNvSpPr txBox="1"/>
          <p:nvPr/>
        </p:nvSpPr>
        <p:spPr>
          <a:xfrm>
            <a:off x="2533445" y="2344748"/>
            <a:ext cx="1868129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기간제 프리랜서 채용</a:t>
            </a:r>
            <a:endParaRPr lang="en-US" altLang="ko-KR" sz="10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1" name="양쪽 모서리가 둥근 사각형 22">
            <a:extLst>
              <a:ext uri="{FF2B5EF4-FFF2-40B4-BE49-F238E27FC236}">
                <a16:creationId xmlns:a16="http://schemas.microsoft.com/office/drawing/2014/main" id="{90DAD294-0523-5F4E-2AE2-9B5AE146865B}"/>
              </a:ext>
            </a:extLst>
          </p:cNvPr>
          <p:cNvSpPr/>
          <p:nvPr/>
        </p:nvSpPr>
        <p:spPr>
          <a:xfrm>
            <a:off x="2533445" y="2871019"/>
            <a:ext cx="1868129" cy="2282313"/>
          </a:xfrm>
          <a:prstGeom prst="round2SameRect">
            <a:avLst>
              <a:gd name="adj1" fmla="val 9299"/>
              <a:gd name="adj2" fmla="val 0"/>
            </a:avLst>
          </a:prstGeom>
          <a:blipFill>
            <a:blip r:embed="rId6"/>
            <a:stretch>
              <a:fillRect/>
            </a:stretch>
          </a:blip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E709D-80B4-8E3D-DC79-AD160B755FDC}"/>
              </a:ext>
            </a:extLst>
          </p:cNvPr>
          <p:cNvSpPr txBox="1"/>
          <p:nvPr/>
        </p:nvSpPr>
        <p:spPr>
          <a:xfrm>
            <a:off x="4742425" y="2344748"/>
            <a:ext cx="1868129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요즘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(</a:t>
            </a:r>
            <a:r>
              <a:rPr lang="ko-KR" altLang="en-US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테크 미디어</a:t>
            </a:r>
            <a:r>
              <a:rPr lang="en-US" altLang="ko-KR" sz="10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</a:p>
        </p:txBody>
      </p:sp>
      <p:sp>
        <p:nvSpPr>
          <p:cNvPr id="13" name="양쪽 모서리가 둥근 사각형 25">
            <a:extLst>
              <a:ext uri="{FF2B5EF4-FFF2-40B4-BE49-F238E27FC236}">
                <a16:creationId xmlns:a16="http://schemas.microsoft.com/office/drawing/2014/main" id="{7F0894C5-D441-3DCE-C8AD-6CF9B22CAE8D}"/>
              </a:ext>
            </a:extLst>
          </p:cNvPr>
          <p:cNvSpPr/>
          <p:nvPr/>
        </p:nvSpPr>
        <p:spPr>
          <a:xfrm>
            <a:off x="4742425" y="2871019"/>
            <a:ext cx="1868129" cy="2282313"/>
          </a:xfrm>
          <a:prstGeom prst="round2SameRect">
            <a:avLst>
              <a:gd name="adj1" fmla="val 9299"/>
              <a:gd name="adj2" fmla="val 0"/>
            </a:avLst>
          </a:prstGeom>
          <a:blipFill>
            <a:blip r:embed="rId7"/>
            <a:stretch>
              <a:fillRect/>
            </a:stretch>
          </a:blip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C58108-46FC-C84C-3FAF-F853DFCAFDEA}"/>
              </a:ext>
            </a:extLst>
          </p:cNvPr>
          <p:cNvSpPr txBox="1"/>
          <p:nvPr/>
        </p:nvSpPr>
        <p:spPr>
          <a:xfrm>
            <a:off x="383793" y="2569934"/>
            <a:ext cx="170277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누적 거래액 </a:t>
            </a:r>
            <a:r>
              <a:rPr lang="en-US" altLang="ko-KR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2,178</a:t>
            </a: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억</a:t>
            </a:r>
            <a:endParaRPr lang="en-US" altLang="ko-KR" sz="8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9050E-913E-41C0-3D14-F1163E3A8E63}"/>
              </a:ext>
            </a:extLst>
          </p:cNvPr>
          <p:cNvSpPr txBox="1"/>
          <p:nvPr/>
        </p:nvSpPr>
        <p:spPr>
          <a:xfrm>
            <a:off x="2692294" y="2569934"/>
            <a:ext cx="1571081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국내 최대 </a:t>
            </a:r>
            <a:r>
              <a:rPr lang="en-US" altLang="ko-KR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프리랜서 </a:t>
            </a:r>
            <a:r>
              <a:rPr lang="en-US" altLang="ko-KR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- 11.7</a:t>
            </a: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만</a:t>
            </a:r>
            <a:endParaRPr lang="en-US" altLang="ko-KR" sz="8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AB5F4A-DF7D-2B52-B21D-8FCE2A9643C0}"/>
              </a:ext>
            </a:extLst>
          </p:cNvPr>
          <p:cNvSpPr txBox="1"/>
          <p:nvPr/>
        </p:nvSpPr>
        <p:spPr>
          <a:xfrm>
            <a:off x="4880627" y="2569934"/>
            <a:ext cx="1608647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ko-KR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MPV - 130</a:t>
            </a: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만</a:t>
            </a:r>
            <a:endParaRPr lang="en-US" altLang="ko-KR" sz="8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922C80-B8F9-01E7-3C71-19C9D5BDA5A0}"/>
              </a:ext>
            </a:extLst>
          </p:cNvPr>
          <p:cNvSpPr txBox="1"/>
          <p:nvPr/>
        </p:nvSpPr>
        <p:spPr>
          <a:xfrm>
            <a:off x="6980129" y="2569934"/>
            <a:ext cx="1810682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전년</a:t>
            </a:r>
            <a:r>
              <a:rPr lang="en-US" altLang="ko-KR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(23</a:t>
            </a: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</a:t>
            </a:r>
            <a:r>
              <a:rPr lang="en-US" altLang="ko-KR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대비 </a:t>
            </a:r>
            <a:r>
              <a:rPr lang="en-US" altLang="ko-KR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111%</a:t>
            </a:r>
            <a:r>
              <a:rPr lang="ko-KR" altLang="en-US" sz="850" dirty="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성장</a:t>
            </a:r>
            <a:endParaRPr lang="en-US" altLang="ko-KR" sz="8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D6934-E7C1-064D-DF62-8720D97AD198}"/>
              </a:ext>
            </a:extLst>
          </p:cNvPr>
          <p:cNvSpPr txBox="1"/>
          <p:nvPr/>
        </p:nvSpPr>
        <p:spPr>
          <a:xfrm>
            <a:off x="407142" y="2126305"/>
            <a:ext cx="170277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ko-KR" sz="85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CADDCA-4FCE-F964-7B1F-B9C628555878}"/>
              </a:ext>
            </a:extLst>
          </p:cNvPr>
          <p:cNvSpPr txBox="1"/>
          <p:nvPr/>
        </p:nvSpPr>
        <p:spPr>
          <a:xfrm>
            <a:off x="2616122" y="2126305"/>
            <a:ext cx="170277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ko-KR" sz="85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27D673-DBC4-6F22-948F-0D2F862E65F2}"/>
              </a:ext>
            </a:extLst>
          </p:cNvPr>
          <p:cNvSpPr txBox="1"/>
          <p:nvPr/>
        </p:nvSpPr>
        <p:spPr>
          <a:xfrm>
            <a:off x="4825102" y="2126305"/>
            <a:ext cx="170277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ko-KR" sz="85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4AC5A0-7202-C872-2BC9-E93FFFB64806}"/>
              </a:ext>
            </a:extLst>
          </p:cNvPr>
          <p:cNvSpPr txBox="1"/>
          <p:nvPr/>
        </p:nvSpPr>
        <p:spPr>
          <a:xfrm>
            <a:off x="7034083" y="2126305"/>
            <a:ext cx="170277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ko-KR" sz="85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D7824B-F035-9F46-2327-10FCA9AB79E2}"/>
              </a:ext>
            </a:extLst>
          </p:cNvPr>
          <p:cNvSpPr txBox="1"/>
          <p:nvPr/>
        </p:nvSpPr>
        <p:spPr>
          <a:xfrm>
            <a:off x="291737" y="1346744"/>
            <a:ext cx="8560526" cy="37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소프트웨어 파운드리 플랫폼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38A87C-F827-B3EF-2963-6CB58E82E490}"/>
              </a:ext>
            </a:extLst>
          </p:cNvPr>
          <p:cNvSpPr txBox="1"/>
          <p:nvPr/>
        </p:nvSpPr>
        <p:spPr>
          <a:xfrm>
            <a:off x="291737" y="926166"/>
            <a:ext cx="8560526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SMB</a:t>
            </a:r>
            <a:r>
              <a:rPr lang="ko-KR" altLang="en-US" sz="1400" dirty="0" err="1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</a:t>
            </a:r>
            <a:r>
              <a:rPr lang="ko-KR" altLang="en-US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위해 </a:t>
            </a:r>
            <a:r>
              <a:rPr lang="en-US" altLang="ko-KR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10</a:t>
            </a:r>
            <a:r>
              <a:rPr lang="ko-KR" altLang="en-US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년간 쌓아온 리더십</a:t>
            </a:r>
          </a:p>
        </p:txBody>
      </p:sp>
    </p:spTree>
    <p:extLst>
      <p:ext uri="{BB962C8B-B14F-4D97-AF65-F5344CB8AC3E}">
        <p14:creationId xmlns:p14="http://schemas.microsoft.com/office/powerpoint/2010/main" val="18333412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A5C4B-5F18-6E13-CF0C-EB1916F26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1E65D70-7BA9-C59B-CCC9-61380AB66DB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47BACF8-CE2B-2D3D-7599-DB92AA6E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703" y="381549"/>
            <a:ext cx="1108804" cy="252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E226029-376D-52D6-66ED-AA43A4A5419F}"/>
              </a:ext>
            </a:extLst>
          </p:cNvPr>
          <p:cNvSpPr txBox="1"/>
          <p:nvPr/>
        </p:nvSpPr>
        <p:spPr>
          <a:xfrm>
            <a:off x="291737" y="1346744"/>
            <a:ext cx="8560526" cy="37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소프트웨어 파운드리 플랫폼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26A79A-4977-3DCB-E1F8-C252474C2726}"/>
              </a:ext>
            </a:extLst>
          </p:cNvPr>
          <p:cNvSpPr txBox="1"/>
          <p:nvPr/>
        </p:nvSpPr>
        <p:spPr>
          <a:xfrm>
            <a:off x="291737" y="926166"/>
            <a:ext cx="8560526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SMB</a:t>
            </a:r>
            <a:r>
              <a:rPr lang="ko-KR" altLang="en-US" sz="1400" dirty="0" err="1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</a:t>
            </a:r>
            <a:r>
              <a:rPr lang="ko-KR" altLang="en-US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위해 </a:t>
            </a:r>
            <a:r>
              <a:rPr lang="en-US" altLang="ko-KR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10</a:t>
            </a:r>
            <a:r>
              <a:rPr lang="ko-KR" altLang="en-US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년간 쌓아온 리더십</a:t>
            </a:r>
          </a:p>
        </p:txBody>
      </p:sp>
      <p:sp>
        <p:nvSpPr>
          <p:cNvPr id="37" name="모서리가 둥근 직사각형 36">
            <a:extLst>
              <a:ext uri="{FF2B5EF4-FFF2-40B4-BE49-F238E27FC236}">
                <a16:creationId xmlns:a16="http://schemas.microsoft.com/office/drawing/2014/main" id="{27CEC042-5D64-38F4-88FB-E8032D173DB4}"/>
              </a:ext>
            </a:extLst>
          </p:cNvPr>
          <p:cNvSpPr/>
          <p:nvPr/>
        </p:nvSpPr>
        <p:spPr>
          <a:xfrm>
            <a:off x="1332232" y="2571750"/>
            <a:ext cx="6479536" cy="137898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 w="8890" cap="flat">
            <a:solidFill>
              <a:srgbClr val="003684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BA5E-1CE7-7AAC-4429-969DA8DCC5E9}"/>
              </a:ext>
            </a:extLst>
          </p:cNvPr>
          <p:cNvSpPr txBox="1"/>
          <p:nvPr/>
        </p:nvSpPr>
        <p:spPr>
          <a:xfrm>
            <a:off x="1528583" y="2734792"/>
            <a:ext cx="680594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150"/>
              </a:lnSpc>
            </a:pPr>
            <a:r>
              <a: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LOCATION</a:t>
            </a:r>
          </a:p>
        </p:txBody>
      </p:sp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0E217C88-FE1E-D6CB-496F-CA0A578621E3}"/>
              </a:ext>
            </a:extLst>
          </p:cNvPr>
          <p:cNvSpPr/>
          <p:nvPr/>
        </p:nvSpPr>
        <p:spPr>
          <a:xfrm>
            <a:off x="1528583" y="3083602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A08D5D-F598-3029-DAAB-7C78BA853B2D}"/>
              </a:ext>
            </a:extLst>
          </p:cNvPr>
          <p:cNvSpPr txBox="1"/>
          <p:nvPr/>
        </p:nvSpPr>
        <p:spPr>
          <a:xfrm>
            <a:off x="1659276" y="3135916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Employees</a:t>
            </a:r>
            <a:endParaRPr lang="ko-KR" altLang="en-US" sz="8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9AAE40-E12D-5B3C-FE6B-918C0D1280A5}"/>
              </a:ext>
            </a:extLst>
          </p:cNvPr>
          <p:cNvSpPr txBox="1"/>
          <p:nvPr/>
        </p:nvSpPr>
        <p:spPr>
          <a:xfrm>
            <a:off x="1659276" y="3368798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59</a:t>
            </a:r>
          </a:p>
        </p:txBody>
      </p:sp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7B70C778-2FA7-9D04-1BB6-E1F5C4354869}"/>
              </a:ext>
            </a:extLst>
          </p:cNvPr>
          <p:cNvSpPr/>
          <p:nvPr/>
        </p:nvSpPr>
        <p:spPr>
          <a:xfrm>
            <a:off x="3078108" y="3083602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B10EC3-39FE-BBB7-5B48-91669093ED63}"/>
              </a:ext>
            </a:extLst>
          </p:cNvPr>
          <p:cNvSpPr txBox="1"/>
          <p:nvPr/>
        </p:nvSpPr>
        <p:spPr>
          <a:xfrm>
            <a:off x="3208801" y="3135916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 Dedicated</a:t>
            </a:r>
            <a:endParaRPr lang="ko-KR" altLang="en-US" sz="8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852C5C-F91D-6BF2-BD12-131852F00FF8}"/>
              </a:ext>
            </a:extLst>
          </p:cNvPr>
          <p:cNvSpPr txBox="1"/>
          <p:nvPr/>
        </p:nvSpPr>
        <p:spPr>
          <a:xfrm>
            <a:off x="3208801" y="3368798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6</a:t>
            </a:r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F76F05E8-7CFF-2211-65EF-C2F558863596}"/>
              </a:ext>
            </a:extLst>
          </p:cNvPr>
          <p:cNvSpPr/>
          <p:nvPr/>
        </p:nvSpPr>
        <p:spPr>
          <a:xfrm>
            <a:off x="4632137" y="3083602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69E929-2EA2-0B45-558F-23EE68BE4852}"/>
              </a:ext>
            </a:extLst>
          </p:cNvPr>
          <p:cNvSpPr txBox="1"/>
          <p:nvPr/>
        </p:nvSpPr>
        <p:spPr>
          <a:xfrm>
            <a:off x="4762830" y="3135916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 with</a:t>
            </a:r>
            <a:endParaRPr lang="ko-KR" altLang="en-US" sz="8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125E5A-5533-FF83-5358-A5AF59D193CF}"/>
              </a:ext>
            </a:extLst>
          </p:cNvPr>
          <p:cNvSpPr txBox="1"/>
          <p:nvPr/>
        </p:nvSpPr>
        <p:spPr>
          <a:xfrm>
            <a:off x="4762830" y="3368798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18</a:t>
            </a:r>
          </a:p>
        </p:txBody>
      </p:sp>
      <p:sp>
        <p:nvSpPr>
          <p:cNvPr id="32" name="모서리가 둥근 직사각형 31">
            <a:extLst>
              <a:ext uri="{FF2B5EF4-FFF2-40B4-BE49-F238E27FC236}">
                <a16:creationId xmlns:a16="http://schemas.microsoft.com/office/drawing/2014/main" id="{BED6FAB8-9BB0-0545-B138-4A84287DE3A3}"/>
              </a:ext>
            </a:extLst>
          </p:cNvPr>
          <p:cNvSpPr/>
          <p:nvPr/>
        </p:nvSpPr>
        <p:spPr>
          <a:xfrm>
            <a:off x="6190671" y="3083602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8D7E4B-35C7-EECB-121D-8CD2E1981E53}"/>
              </a:ext>
            </a:extLst>
          </p:cNvPr>
          <p:cNvSpPr txBox="1"/>
          <p:nvPr/>
        </p:nvSpPr>
        <p:spPr>
          <a:xfrm>
            <a:off x="6321364" y="3135916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Consulting</a:t>
            </a:r>
            <a:endParaRPr lang="ko-KR" altLang="en-US" sz="8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694454-42DE-66C2-D861-FE95222106E1}"/>
              </a:ext>
            </a:extLst>
          </p:cNvPr>
          <p:cNvSpPr txBox="1"/>
          <p:nvPr/>
        </p:nvSpPr>
        <p:spPr>
          <a:xfrm>
            <a:off x="6321364" y="3368798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DF0A02-8869-FF97-06D4-85C652AB60F1}"/>
              </a:ext>
            </a:extLst>
          </p:cNvPr>
          <p:cNvSpPr txBox="1"/>
          <p:nvPr/>
        </p:nvSpPr>
        <p:spPr>
          <a:xfrm>
            <a:off x="2235165" y="2734792"/>
            <a:ext cx="5375930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150"/>
              </a:lnSpc>
            </a:pPr>
            <a:r>
              <a:rPr lang="ko-KR" altLang="en-US" sz="95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서울특별시 강남구 테헤란로 </a:t>
            </a:r>
            <a:r>
              <a:rPr lang="en-US" altLang="ko-KR" sz="95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211 3</a:t>
            </a:r>
            <a:r>
              <a:rPr lang="ko-KR" altLang="en-US" sz="950" dirty="0">
                <a:solidFill>
                  <a:schemeClr val="tx1"/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rPr>
              <a:t>층</a:t>
            </a:r>
            <a:endParaRPr lang="en-US" altLang="ko-KR" sz="950" dirty="0">
              <a:solidFill>
                <a:schemeClr val="tx1"/>
              </a:solidFill>
              <a:latin typeface="Pretendard Variable Light" panose="02000003000000020004" pitchFamily="2" charset="-127"/>
              <a:ea typeface="Pretendard Variable Light" panose="02000003000000020004" pitchFamily="2" charset="-127"/>
              <a:cs typeface="Pretendard Variable Light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79943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1E9180-EC07-C033-2BF6-E8CD2142E006}"/>
              </a:ext>
            </a:extLst>
          </p:cNvPr>
          <p:cNvSpPr txBox="1"/>
          <p:nvPr/>
        </p:nvSpPr>
        <p:spPr>
          <a:xfrm>
            <a:off x="288413" y="188998"/>
            <a:ext cx="85605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초기 기획의 불확실성을 제거하는 </a:t>
            </a:r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End-to-End 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컨설팅 프로세스</a:t>
            </a:r>
          </a:p>
        </p:txBody>
      </p: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E3B1E6BE-0289-678C-A492-FFB025C061F5}"/>
              </a:ext>
            </a:extLst>
          </p:cNvPr>
          <p:cNvCxnSpPr/>
          <p:nvPr/>
        </p:nvCxnSpPr>
        <p:spPr>
          <a:xfrm>
            <a:off x="0" y="1100407"/>
            <a:ext cx="914400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BDFCF72-9EAA-5E70-5AA8-EB2518A6352C}"/>
              </a:ext>
            </a:extLst>
          </p:cNvPr>
          <p:cNvSpPr txBox="1"/>
          <p:nvPr/>
        </p:nvSpPr>
        <p:spPr>
          <a:xfrm>
            <a:off x="288413" y="469129"/>
            <a:ext cx="8560527" cy="505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SMB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프로젝트의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53%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는 명확한 요구사항 없이 시작되며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이는 높은 실패 리스크로 직결됩니다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1150" dirty="0" err="1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위시켓은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11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만 건의 컨설팅 경험을 통해 사업 목표를 구체적인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RFP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로 전환하고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가장 성공 확률이 높은 기술 스택과 예산 구조를 가진 구체적인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RFP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로 전환시켜 프로젝트 실패 리스크를 제거합니다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cxnSp>
        <p:nvCxnSpPr>
          <p:cNvPr id="2" name="직선 연결선[R] 1">
            <a:extLst>
              <a:ext uri="{FF2B5EF4-FFF2-40B4-BE49-F238E27FC236}">
                <a16:creationId xmlns:a16="http://schemas.microsoft.com/office/drawing/2014/main" id="{769E8A73-FBCD-0663-90B8-7B7461B733A6}"/>
              </a:ext>
            </a:extLst>
          </p:cNvPr>
          <p:cNvCxnSpPr>
            <a:cxnSpLocks/>
          </p:cNvCxnSpPr>
          <p:nvPr/>
        </p:nvCxnSpPr>
        <p:spPr>
          <a:xfrm>
            <a:off x="326639" y="1552123"/>
            <a:ext cx="4070913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D10BF21-A0C4-BA32-D685-BBF4FCA1DB4C}"/>
              </a:ext>
            </a:extLst>
          </p:cNvPr>
          <p:cNvSpPr txBox="1"/>
          <p:nvPr/>
        </p:nvSpPr>
        <p:spPr>
          <a:xfrm>
            <a:off x="4739800" y="1255182"/>
            <a:ext cx="416333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구축부터 운영까지</a:t>
            </a:r>
            <a:r>
              <a:rPr lang="en-US" altLang="ko-KR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, </a:t>
            </a:r>
            <a:r>
              <a:rPr lang="ko-KR" altLang="en-US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컨설팅 중심의 </a:t>
            </a:r>
            <a:r>
              <a:rPr lang="en-US" altLang="ko-KR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AI </a:t>
            </a:r>
            <a:r>
              <a:rPr lang="ko-KR" altLang="en-US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도입 </a:t>
            </a:r>
            <a:r>
              <a:rPr lang="en-US" altLang="ko-KR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ALL-IN-ONE </a:t>
            </a:r>
            <a:r>
              <a:rPr lang="ko-KR" altLang="en-US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서비스 프로세스</a:t>
            </a:r>
          </a:p>
        </p:txBody>
      </p:sp>
      <p:cxnSp>
        <p:nvCxnSpPr>
          <p:cNvPr id="4" name="직선 연결선[R] 3">
            <a:extLst>
              <a:ext uri="{FF2B5EF4-FFF2-40B4-BE49-F238E27FC236}">
                <a16:creationId xmlns:a16="http://schemas.microsoft.com/office/drawing/2014/main" id="{1EDDB898-2D47-B150-3DBC-2468A0B77DB8}"/>
              </a:ext>
            </a:extLst>
          </p:cNvPr>
          <p:cNvCxnSpPr>
            <a:cxnSpLocks/>
          </p:cNvCxnSpPr>
          <p:nvPr/>
        </p:nvCxnSpPr>
        <p:spPr>
          <a:xfrm>
            <a:off x="4777010" y="1552123"/>
            <a:ext cx="4070913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9D6F50-ACFE-12AA-3A15-98B2B1511668}"/>
              </a:ext>
            </a:extLst>
          </p:cNvPr>
          <p:cNvSpPr txBox="1"/>
          <p:nvPr/>
        </p:nvSpPr>
        <p:spPr>
          <a:xfrm>
            <a:off x="289430" y="1255182"/>
            <a:ext cx="284704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RFP </a:t>
            </a:r>
            <a:r>
              <a:rPr lang="ko-KR" altLang="en-US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정의 단계에 있는 </a:t>
            </a:r>
            <a:r>
              <a:rPr lang="en-US" altLang="ko-KR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53%</a:t>
            </a:r>
            <a:r>
              <a:rPr lang="ko-KR" altLang="en-US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의 </a:t>
            </a:r>
            <a:r>
              <a:rPr lang="en-US" altLang="ko-KR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SMB</a:t>
            </a:r>
            <a:r>
              <a:rPr lang="ko-KR" altLang="en-US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고객</a:t>
            </a:r>
          </a:p>
        </p:txBody>
      </p:sp>
      <p:graphicFrame>
        <p:nvGraphicFramePr>
          <p:cNvPr id="6" name="차트 5">
            <a:extLst>
              <a:ext uri="{FF2B5EF4-FFF2-40B4-BE49-F238E27FC236}">
                <a16:creationId xmlns:a16="http://schemas.microsoft.com/office/drawing/2014/main" id="{1E405EFB-7C50-B648-09DA-5638E697E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052506"/>
              </p:ext>
            </p:extLst>
          </p:nvPr>
        </p:nvGraphicFramePr>
        <p:xfrm>
          <a:off x="1764050" y="1784318"/>
          <a:ext cx="1083348" cy="1082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4676948E-ED72-FBE0-07EE-CDA3D169EF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111460"/>
              </p:ext>
            </p:extLst>
          </p:nvPr>
        </p:nvGraphicFramePr>
        <p:xfrm>
          <a:off x="1740868" y="1733409"/>
          <a:ext cx="1242454" cy="1241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모서리가 둥근 직사각형 17">
            <a:extLst>
              <a:ext uri="{FF2B5EF4-FFF2-40B4-BE49-F238E27FC236}">
                <a16:creationId xmlns:a16="http://schemas.microsoft.com/office/drawing/2014/main" id="{4F0FAC26-6462-DC4B-6D0F-7A7BA3A72FA5}"/>
              </a:ext>
            </a:extLst>
          </p:cNvPr>
          <p:cNvSpPr/>
          <p:nvPr/>
        </p:nvSpPr>
        <p:spPr>
          <a:xfrm>
            <a:off x="326639" y="3443199"/>
            <a:ext cx="4070902" cy="1260000"/>
          </a:xfrm>
          <a:prstGeom prst="roundRect">
            <a:avLst>
              <a:gd name="adj" fmla="val 7129"/>
            </a:avLst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E8761017-BBE3-223F-AEC1-731507ADFACD}"/>
              </a:ext>
            </a:extLst>
          </p:cNvPr>
          <p:cNvSpPr/>
          <p:nvPr/>
        </p:nvSpPr>
        <p:spPr>
          <a:xfrm>
            <a:off x="308035" y="3038000"/>
            <a:ext cx="4089506" cy="342022"/>
          </a:xfrm>
          <a:prstGeom prst="roundRect">
            <a:avLst>
              <a:gd name="adj" fmla="val 25528"/>
            </a:avLst>
          </a:prstGeom>
          <a:solidFill>
            <a:srgbClr val="E5F3FE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E7609C-E736-6E00-8D25-1B13B7327B7E}"/>
              </a:ext>
            </a:extLst>
          </p:cNvPr>
          <p:cNvSpPr txBox="1"/>
          <p:nvPr/>
        </p:nvSpPr>
        <p:spPr>
          <a:xfrm>
            <a:off x="719651" y="3071795"/>
            <a:ext cx="3266274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“무엇부터 시작해야 할지 막막합니다</a:t>
            </a:r>
            <a:r>
              <a:rPr lang="en-US" altLang="ko-KR" sz="1000" b="1" dirty="0">
                <a:solidFill>
                  <a:schemeClr val="tx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.”</a:t>
            </a:r>
            <a:endParaRPr lang="ko-KR" altLang="en-US" sz="1000" b="1" dirty="0">
              <a:solidFill>
                <a:schemeClr val="tx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F2259-2A68-F411-F5A5-F2B45B1C5C3B}"/>
              </a:ext>
            </a:extLst>
          </p:cNvPr>
          <p:cNvSpPr txBox="1"/>
          <p:nvPr/>
        </p:nvSpPr>
        <p:spPr>
          <a:xfrm>
            <a:off x="447033" y="3558176"/>
            <a:ext cx="383011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높은 불확실성과 복잡성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2F0EC-AD31-1069-31C9-7046E9EDD88E}"/>
              </a:ext>
            </a:extLst>
          </p:cNvPr>
          <p:cNvSpPr txBox="1"/>
          <p:nvPr/>
        </p:nvSpPr>
        <p:spPr>
          <a:xfrm>
            <a:off x="447032" y="3760536"/>
            <a:ext cx="3830116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altLang="ko-KR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</a:t>
            </a:r>
            <a:r>
              <a:rPr lang="ko-KR" altLang="en-US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로 해결하고 싶은 문제는 있으나</a:t>
            </a:r>
            <a:r>
              <a:rPr lang="en-US" altLang="ko-KR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구체적인 기술 요건 정의에 어려움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7DE2B9-2B40-7638-5776-465223AB401B}"/>
              </a:ext>
            </a:extLst>
          </p:cNvPr>
          <p:cNvSpPr txBox="1"/>
          <p:nvPr/>
        </p:nvSpPr>
        <p:spPr>
          <a:xfrm>
            <a:off x="447033" y="4072522"/>
            <a:ext cx="383011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9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전문성 부족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F5F698-9F6E-DB65-C54A-210BE858316F}"/>
              </a:ext>
            </a:extLst>
          </p:cNvPr>
          <p:cNvSpPr txBox="1"/>
          <p:nvPr/>
        </p:nvSpPr>
        <p:spPr>
          <a:xfrm>
            <a:off x="447032" y="4274882"/>
            <a:ext cx="3830116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내부 </a:t>
            </a:r>
            <a:r>
              <a:rPr lang="en-US" altLang="ko-KR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</a:t>
            </a:r>
            <a:r>
              <a:rPr lang="ko-KR" altLang="en-US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전문가가 없어 프로젝트 범위</a:t>
            </a:r>
            <a:r>
              <a:rPr lang="en-US" altLang="ko-KR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예산</a:t>
            </a:r>
            <a:r>
              <a:rPr lang="en-US" altLang="ko-KR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기간 산정이 불가하며 </a:t>
            </a:r>
            <a:r>
              <a:rPr lang="ko-KR" altLang="en-US" sz="900" dirty="0" err="1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실패리스크가</a:t>
            </a:r>
            <a:r>
              <a:rPr lang="ko-KR" altLang="en-US" sz="900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매우 큼</a:t>
            </a:r>
          </a:p>
        </p:txBody>
      </p:sp>
      <p:sp>
        <p:nvSpPr>
          <p:cNvPr id="109" name="오른쪽 화살표[R] 10">
            <a:extLst>
              <a:ext uri="{FF2B5EF4-FFF2-40B4-BE49-F238E27FC236}">
                <a16:creationId xmlns:a16="http://schemas.microsoft.com/office/drawing/2014/main" id="{B1BA3D5A-2AEF-2355-8608-64BF9093EA20}"/>
              </a:ext>
            </a:extLst>
          </p:cNvPr>
          <p:cNvSpPr/>
          <p:nvPr/>
        </p:nvSpPr>
        <p:spPr>
          <a:xfrm>
            <a:off x="5688066" y="2794417"/>
            <a:ext cx="2269020" cy="148851"/>
          </a:xfrm>
          <a:prstGeom prst="rightArrow">
            <a:avLst/>
          </a:prstGeom>
          <a:gradFill>
            <a:gsLst>
              <a:gs pos="0">
                <a:srgbClr val="EEEEEE"/>
              </a:gs>
              <a:gs pos="50000">
                <a:srgbClr val="BDBDBD"/>
              </a:gs>
              <a:gs pos="100000">
                <a:srgbClr val="BDBDBD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0" name="오른쪽 화살표[R] 153">
            <a:extLst>
              <a:ext uri="{FF2B5EF4-FFF2-40B4-BE49-F238E27FC236}">
                <a16:creationId xmlns:a16="http://schemas.microsoft.com/office/drawing/2014/main" id="{CBE437CE-37C4-0153-7A61-5567CC4C972F}"/>
              </a:ext>
            </a:extLst>
          </p:cNvPr>
          <p:cNvSpPr/>
          <p:nvPr/>
        </p:nvSpPr>
        <p:spPr>
          <a:xfrm>
            <a:off x="5642063" y="2153338"/>
            <a:ext cx="2315405" cy="148851"/>
          </a:xfrm>
          <a:prstGeom prst="rightArrow">
            <a:avLst/>
          </a:prstGeom>
          <a:gradFill>
            <a:gsLst>
              <a:gs pos="0">
                <a:srgbClr val="E5F3FE"/>
              </a:gs>
              <a:gs pos="50000">
                <a:srgbClr val="79BDF5"/>
              </a:gs>
              <a:gs pos="100000">
                <a:srgbClr val="79BDF5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1" name="모서리가 둥근 직사각형 8">
            <a:extLst>
              <a:ext uri="{FF2B5EF4-FFF2-40B4-BE49-F238E27FC236}">
                <a16:creationId xmlns:a16="http://schemas.microsoft.com/office/drawing/2014/main" id="{98B06940-C714-806F-B60E-A3C57CEF2D08}"/>
              </a:ext>
            </a:extLst>
          </p:cNvPr>
          <p:cNvSpPr/>
          <p:nvPr/>
        </p:nvSpPr>
        <p:spPr>
          <a:xfrm>
            <a:off x="4780788" y="2065917"/>
            <a:ext cx="907278" cy="320400"/>
          </a:xfrm>
          <a:prstGeom prst="roundRect">
            <a:avLst>
              <a:gd name="adj" fmla="val 0"/>
            </a:avLst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AA63879-5FDE-31F1-EC88-7BE2E46C7649}"/>
              </a:ext>
            </a:extLst>
          </p:cNvPr>
          <p:cNvSpPr txBox="1"/>
          <p:nvPr/>
        </p:nvSpPr>
        <p:spPr>
          <a:xfrm>
            <a:off x="4830360" y="2109132"/>
            <a:ext cx="80813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인지</a:t>
            </a:r>
          </a:p>
        </p:txBody>
      </p:sp>
      <p:sp>
        <p:nvSpPr>
          <p:cNvPr id="113" name="모서리가 둥근 직사각형 13">
            <a:extLst>
              <a:ext uri="{FF2B5EF4-FFF2-40B4-BE49-F238E27FC236}">
                <a16:creationId xmlns:a16="http://schemas.microsoft.com/office/drawing/2014/main" id="{767959BC-60B5-E3A0-D90D-9DC1347E3646}"/>
              </a:ext>
            </a:extLst>
          </p:cNvPr>
          <p:cNvSpPr/>
          <p:nvPr/>
        </p:nvSpPr>
        <p:spPr>
          <a:xfrm>
            <a:off x="5812484" y="2065917"/>
            <a:ext cx="907278" cy="320400"/>
          </a:xfrm>
          <a:prstGeom prst="roundRect">
            <a:avLst>
              <a:gd name="adj" fmla="val 0"/>
            </a:avLst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5D3D2B-8544-396E-AED5-49D6E0BDE47C}"/>
              </a:ext>
            </a:extLst>
          </p:cNvPr>
          <p:cNvSpPr txBox="1"/>
          <p:nvPr/>
        </p:nvSpPr>
        <p:spPr>
          <a:xfrm>
            <a:off x="5887635" y="2109132"/>
            <a:ext cx="80813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컨설팅</a:t>
            </a:r>
          </a:p>
        </p:txBody>
      </p:sp>
      <p:sp>
        <p:nvSpPr>
          <p:cNvPr id="115" name="모서리가 둥근 직사각형 16">
            <a:extLst>
              <a:ext uri="{FF2B5EF4-FFF2-40B4-BE49-F238E27FC236}">
                <a16:creationId xmlns:a16="http://schemas.microsoft.com/office/drawing/2014/main" id="{331BE099-338C-4A8A-FAE3-81382D523279}"/>
              </a:ext>
            </a:extLst>
          </p:cNvPr>
          <p:cNvSpPr/>
          <p:nvPr/>
        </p:nvSpPr>
        <p:spPr>
          <a:xfrm>
            <a:off x="6895587" y="2065917"/>
            <a:ext cx="907278" cy="320400"/>
          </a:xfrm>
          <a:prstGeom prst="roundRect">
            <a:avLst>
              <a:gd name="adj" fmla="val 0"/>
            </a:avLst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FFC8E40-2927-BA1C-53F0-BC11D78E6A62}"/>
              </a:ext>
            </a:extLst>
          </p:cNvPr>
          <p:cNvSpPr txBox="1"/>
          <p:nvPr/>
        </p:nvSpPr>
        <p:spPr>
          <a:xfrm>
            <a:off x="6945159" y="2109132"/>
            <a:ext cx="80813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구축</a:t>
            </a:r>
          </a:p>
        </p:txBody>
      </p:sp>
      <p:sp>
        <p:nvSpPr>
          <p:cNvPr id="117" name="모서리가 둥근 직사각형 18">
            <a:extLst>
              <a:ext uri="{FF2B5EF4-FFF2-40B4-BE49-F238E27FC236}">
                <a16:creationId xmlns:a16="http://schemas.microsoft.com/office/drawing/2014/main" id="{55D59665-0877-1318-26D0-8ECECC6110B6}"/>
              </a:ext>
            </a:extLst>
          </p:cNvPr>
          <p:cNvSpPr/>
          <p:nvPr/>
        </p:nvSpPr>
        <p:spPr>
          <a:xfrm>
            <a:off x="7957086" y="2065917"/>
            <a:ext cx="907278" cy="320400"/>
          </a:xfrm>
          <a:prstGeom prst="roundRect">
            <a:avLst>
              <a:gd name="adj" fmla="val 0"/>
            </a:avLst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5352994-69EE-1C5F-6F40-4CB74AED4D98}"/>
              </a:ext>
            </a:extLst>
          </p:cNvPr>
          <p:cNvSpPr txBox="1"/>
          <p:nvPr/>
        </p:nvSpPr>
        <p:spPr>
          <a:xfrm>
            <a:off x="8006658" y="2109132"/>
            <a:ext cx="80813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운영</a:t>
            </a:r>
          </a:p>
        </p:txBody>
      </p:sp>
      <p:pic>
        <p:nvPicPr>
          <p:cNvPr id="119" name="그림 118" descr="스크린샷, 그래픽, 디자인이(가) 표시된 사진&#10;&#10;자동 생성된 설명">
            <a:extLst>
              <a:ext uri="{FF2B5EF4-FFF2-40B4-BE49-F238E27FC236}">
                <a16:creationId xmlns:a16="http://schemas.microsoft.com/office/drawing/2014/main" id="{DF375311-FD6C-412F-52E8-C7A207F84B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2" t="28961" r="56536" b="31445"/>
          <a:stretch/>
        </p:blipFill>
        <p:spPr>
          <a:xfrm>
            <a:off x="4937691" y="1737926"/>
            <a:ext cx="194127" cy="202153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FEC1A2A-6651-1468-D287-6F4FDEA94752}"/>
              </a:ext>
            </a:extLst>
          </p:cNvPr>
          <p:cNvSpPr txBox="1"/>
          <p:nvPr/>
        </p:nvSpPr>
        <p:spPr>
          <a:xfrm>
            <a:off x="5142813" y="1733409"/>
            <a:ext cx="396000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요즘</a:t>
            </a:r>
            <a:r>
              <a:rPr lang="en-US" altLang="ko-KR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</a:t>
            </a:r>
            <a:endParaRPr lang="ko-KR" altLang="en-US" sz="9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0FA66F3-9173-CE3E-EA2F-96A9EEE12F9D}"/>
              </a:ext>
            </a:extLst>
          </p:cNvPr>
          <p:cNvSpPr txBox="1"/>
          <p:nvPr/>
        </p:nvSpPr>
        <p:spPr>
          <a:xfrm>
            <a:off x="6180709" y="1733409"/>
            <a:ext cx="379279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</a:t>
            </a:r>
          </a:p>
        </p:txBody>
      </p:sp>
      <p:pic>
        <p:nvPicPr>
          <p:cNvPr id="122" name="그림 121" descr="다채로움, 큐브이(가) 표시된 사진&#10;&#10;자동 생성된 설명">
            <a:extLst>
              <a:ext uri="{FF2B5EF4-FFF2-40B4-BE49-F238E27FC236}">
                <a16:creationId xmlns:a16="http://schemas.microsoft.com/office/drawing/2014/main" id="{2A39EADC-25D0-A427-FA62-3D633AA31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88" y="1762177"/>
            <a:ext cx="175958" cy="175958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3C44F3DE-5DF1-3425-B352-9C4127A45928}"/>
              </a:ext>
            </a:extLst>
          </p:cNvPr>
          <p:cNvSpPr txBox="1"/>
          <p:nvPr/>
        </p:nvSpPr>
        <p:spPr>
          <a:xfrm>
            <a:off x="7234675" y="1733409"/>
            <a:ext cx="379279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플랫폼</a:t>
            </a:r>
          </a:p>
        </p:txBody>
      </p:sp>
      <p:pic>
        <p:nvPicPr>
          <p:cNvPr id="124" name="그림 123" descr="다채로움, 큐브이(가) 표시된 사진&#10;&#10;자동 생성된 설명">
            <a:extLst>
              <a:ext uri="{FF2B5EF4-FFF2-40B4-BE49-F238E27FC236}">
                <a16:creationId xmlns:a16="http://schemas.microsoft.com/office/drawing/2014/main" id="{8E7AEA18-0443-0035-BD85-EEF22274D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54" y="1762177"/>
            <a:ext cx="175958" cy="175958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A4221A16-BF41-D31B-D785-EF79F3667EB4}"/>
              </a:ext>
            </a:extLst>
          </p:cNvPr>
          <p:cNvSpPr txBox="1"/>
          <p:nvPr/>
        </p:nvSpPr>
        <p:spPr>
          <a:xfrm>
            <a:off x="8108472" y="1733409"/>
            <a:ext cx="80813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매니지드 서비스</a:t>
            </a:r>
          </a:p>
        </p:txBody>
      </p:sp>
      <p:pic>
        <p:nvPicPr>
          <p:cNvPr id="126" name="그림 125">
            <a:extLst>
              <a:ext uri="{FF2B5EF4-FFF2-40B4-BE49-F238E27FC236}">
                <a16:creationId xmlns:a16="http://schemas.microsoft.com/office/drawing/2014/main" id="{4FDC53EC-9758-4845-29D8-3EEF849F90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1609" y="1764129"/>
            <a:ext cx="179271" cy="179271"/>
          </a:xfrm>
          <a:prstGeom prst="rect">
            <a:avLst/>
          </a:prstGeom>
        </p:spPr>
      </p:pic>
      <p:cxnSp>
        <p:nvCxnSpPr>
          <p:cNvPr id="127" name="직선 연결선[R] 56">
            <a:extLst>
              <a:ext uri="{FF2B5EF4-FFF2-40B4-BE49-F238E27FC236}">
                <a16:creationId xmlns:a16="http://schemas.microsoft.com/office/drawing/2014/main" id="{461639DE-D125-F33D-A370-2ECB57BD2DBA}"/>
              </a:ext>
            </a:extLst>
          </p:cNvPr>
          <p:cNvCxnSpPr>
            <a:cxnSpLocks/>
          </p:cNvCxnSpPr>
          <p:nvPr/>
        </p:nvCxnSpPr>
        <p:spPr>
          <a:xfrm>
            <a:off x="5234427" y="2393993"/>
            <a:ext cx="0" cy="211272"/>
          </a:xfrm>
          <a:prstGeom prst="line">
            <a:avLst/>
          </a:prstGeom>
          <a:noFill/>
          <a:ln w="6350" cap="flat">
            <a:solidFill>
              <a:schemeClr val="tx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직선 연결선[R] 57">
            <a:extLst>
              <a:ext uri="{FF2B5EF4-FFF2-40B4-BE49-F238E27FC236}">
                <a16:creationId xmlns:a16="http://schemas.microsoft.com/office/drawing/2014/main" id="{4553CFAA-2958-7A20-D754-461416AF01AC}"/>
              </a:ext>
            </a:extLst>
          </p:cNvPr>
          <p:cNvCxnSpPr>
            <a:cxnSpLocks/>
          </p:cNvCxnSpPr>
          <p:nvPr/>
        </p:nvCxnSpPr>
        <p:spPr>
          <a:xfrm>
            <a:off x="6289938" y="2393993"/>
            <a:ext cx="0" cy="211272"/>
          </a:xfrm>
          <a:prstGeom prst="line">
            <a:avLst/>
          </a:prstGeom>
          <a:noFill/>
          <a:ln w="6350" cap="flat">
            <a:solidFill>
              <a:schemeClr val="tx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9" name="직선 연결선[R] 117">
            <a:extLst>
              <a:ext uri="{FF2B5EF4-FFF2-40B4-BE49-F238E27FC236}">
                <a16:creationId xmlns:a16="http://schemas.microsoft.com/office/drawing/2014/main" id="{D7DD646D-7574-0CE4-D13B-C0EE1E829D5C}"/>
              </a:ext>
            </a:extLst>
          </p:cNvPr>
          <p:cNvCxnSpPr>
            <a:cxnSpLocks/>
            <a:endCxn id="143" idx="0"/>
          </p:cNvCxnSpPr>
          <p:nvPr/>
        </p:nvCxnSpPr>
        <p:spPr>
          <a:xfrm>
            <a:off x="7343904" y="2393993"/>
            <a:ext cx="5322" cy="1662325"/>
          </a:xfrm>
          <a:prstGeom prst="line">
            <a:avLst/>
          </a:prstGeom>
          <a:noFill/>
          <a:ln w="6350" cap="flat">
            <a:solidFill>
              <a:schemeClr val="tx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0" name="직선 연결선[R] 130">
            <a:extLst>
              <a:ext uri="{FF2B5EF4-FFF2-40B4-BE49-F238E27FC236}">
                <a16:creationId xmlns:a16="http://schemas.microsoft.com/office/drawing/2014/main" id="{7067F3C8-770A-2AD0-B446-F36D9E0F0A38}"/>
              </a:ext>
            </a:extLst>
          </p:cNvPr>
          <p:cNvCxnSpPr>
            <a:cxnSpLocks/>
            <a:endCxn id="141" idx="0"/>
          </p:cNvCxnSpPr>
          <p:nvPr/>
        </p:nvCxnSpPr>
        <p:spPr>
          <a:xfrm>
            <a:off x="8410725" y="2393993"/>
            <a:ext cx="382" cy="942521"/>
          </a:xfrm>
          <a:prstGeom prst="line">
            <a:avLst/>
          </a:prstGeom>
          <a:noFill/>
          <a:ln w="6350" cap="flat">
            <a:solidFill>
              <a:schemeClr val="tx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1" name="모서리가 둥근 직사각형 17">
            <a:extLst>
              <a:ext uri="{FF2B5EF4-FFF2-40B4-BE49-F238E27FC236}">
                <a16:creationId xmlns:a16="http://schemas.microsoft.com/office/drawing/2014/main" id="{0211B1B6-2213-615F-B79D-AE2F3B4D0212}"/>
              </a:ext>
            </a:extLst>
          </p:cNvPr>
          <p:cNvSpPr/>
          <p:nvPr/>
        </p:nvSpPr>
        <p:spPr>
          <a:xfrm>
            <a:off x="4777010" y="2600748"/>
            <a:ext cx="907278" cy="536189"/>
          </a:xfrm>
          <a:prstGeom prst="roundRect">
            <a:avLst/>
          </a:prstGeom>
          <a:solidFill>
            <a:srgbClr val="EEEEEE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6776648-9014-C563-6605-BC6008F497D5}"/>
              </a:ext>
            </a:extLst>
          </p:cNvPr>
          <p:cNvSpPr txBox="1"/>
          <p:nvPr/>
        </p:nvSpPr>
        <p:spPr>
          <a:xfrm>
            <a:off x="4800826" y="2750862"/>
            <a:ext cx="859647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콘텐츠</a:t>
            </a:r>
          </a:p>
        </p:txBody>
      </p:sp>
      <p:sp>
        <p:nvSpPr>
          <p:cNvPr id="133" name="모서리가 둥근 직사각형 17">
            <a:extLst>
              <a:ext uri="{FF2B5EF4-FFF2-40B4-BE49-F238E27FC236}">
                <a16:creationId xmlns:a16="http://schemas.microsoft.com/office/drawing/2014/main" id="{28FF33DF-C5A3-D841-D34B-1CDC581D47CA}"/>
              </a:ext>
            </a:extLst>
          </p:cNvPr>
          <p:cNvSpPr/>
          <p:nvPr/>
        </p:nvSpPr>
        <p:spPr>
          <a:xfrm>
            <a:off x="5836299" y="2600748"/>
            <a:ext cx="907278" cy="536189"/>
          </a:xfrm>
          <a:prstGeom prst="roundRect">
            <a:avLst/>
          </a:prstGeom>
          <a:solidFill>
            <a:srgbClr val="EEEEEE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DADF89C-B117-0247-9CA4-58C8577AF2F5}"/>
              </a:ext>
            </a:extLst>
          </p:cNvPr>
          <p:cNvSpPr txBox="1"/>
          <p:nvPr/>
        </p:nvSpPr>
        <p:spPr>
          <a:xfrm>
            <a:off x="5845035" y="2663917"/>
            <a:ext cx="859647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솔루션 </a:t>
            </a:r>
            <a:r>
              <a:rPr lang="en-US" altLang="ko-KR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&amp;</a:t>
            </a: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목표 컨설팅</a:t>
            </a:r>
          </a:p>
        </p:txBody>
      </p:sp>
      <p:sp>
        <p:nvSpPr>
          <p:cNvPr id="135" name="모서리가 둥근 직사각형 17">
            <a:extLst>
              <a:ext uri="{FF2B5EF4-FFF2-40B4-BE49-F238E27FC236}">
                <a16:creationId xmlns:a16="http://schemas.microsoft.com/office/drawing/2014/main" id="{19F42573-FF01-D7AC-FEDD-E58A954A6206}"/>
              </a:ext>
            </a:extLst>
          </p:cNvPr>
          <p:cNvSpPr/>
          <p:nvPr/>
        </p:nvSpPr>
        <p:spPr>
          <a:xfrm>
            <a:off x="6895587" y="2600748"/>
            <a:ext cx="907278" cy="536189"/>
          </a:xfrm>
          <a:prstGeom prst="roundRect">
            <a:avLst/>
          </a:prstGeom>
          <a:solidFill>
            <a:srgbClr val="EEEEEE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EAB59AC-F2DA-F278-A243-A58F7C54F02B}"/>
              </a:ext>
            </a:extLst>
          </p:cNvPr>
          <p:cNvSpPr txBox="1"/>
          <p:nvPr/>
        </p:nvSpPr>
        <p:spPr>
          <a:xfrm>
            <a:off x="6919403" y="2750862"/>
            <a:ext cx="859647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개발사 </a:t>
            </a:r>
          </a:p>
        </p:txBody>
      </p:sp>
      <p:sp>
        <p:nvSpPr>
          <p:cNvPr id="137" name="모서리가 둥근 직사각형 17">
            <a:extLst>
              <a:ext uri="{FF2B5EF4-FFF2-40B4-BE49-F238E27FC236}">
                <a16:creationId xmlns:a16="http://schemas.microsoft.com/office/drawing/2014/main" id="{0413F11E-3B1A-B2E9-FDB3-5BE5CB34C808}"/>
              </a:ext>
            </a:extLst>
          </p:cNvPr>
          <p:cNvSpPr/>
          <p:nvPr/>
        </p:nvSpPr>
        <p:spPr>
          <a:xfrm>
            <a:off x="7957468" y="2600748"/>
            <a:ext cx="907278" cy="536189"/>
          </a:xfrm>
          <a:prstGeom prst="roundRect">
            <a:avLst/>
          </a:prstGeom>
          <a:solidFill>
            <a:srgbClr val="EEEEEE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A4951C0-AA2C-C04C-15C6-5A1CB8970EBE}"/>
              </a:ext>
            </a:extLst>
          </p:cNvPr>
          <p:cNvSpPr txBox="1"/>
          <p:nvPr/>
        </p:nvSpPr>
        <p:spPr>
          <a:xfrm>
            <a:off x="7981284" y="2667506"/>
            <a:ext cx="859647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서비스 </a:t>
            </a:r>
            <a:r>
              <a:rPr lang="en-US" altLang="ko-KR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· </a:t>
            </a: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인프라 유지보수</a:t>
            </a:r>
          </a:p>
        </p:txBody>
      </p:sp>
      <p:sp>
        <p:nvSpPr>
          <p:cNvPr id="139" name="모서리가 둥근 직사각형 17">
            <a:extLst>
              <a:ext uri="{FF2B5EF4-FFF2-40B4-BE49-F238E27FC236}">
                <a16:creationId xmlns:a16="http://schemas.microsoft.com/office/drawing/2014/main" id="{05EE6305-E1D6-C067-00DA-7A732D942600}"/>
              </a:ext>
            </a:extLst>
          </p:cNvPr>
          <p:cNvSpPr/>
          <p:nvPr/>
        </p:nvSpPr>
        <p:spPr>
          <a:xfrm>
            <a:off x="6895587" y="3336514"/>
            <a:ext cx="907278" cy="536189"/>
          </a:xfrm>
          <a:prstGeom prst="roundRect">
            <a:avLst/>
          </a:prstGeom>
          <a:solidFill>
            <a:srgbClr val="EEEEEE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AB9D991-E8C3-1668-BAC2-46A5FD223096}"/>
              </a:ext>
            </a:extLst>
          </p:cNvPr>
          <p:cNvSpPr txBox="1"/>
          <p:nvPr/>
        </p:nvSpPr>
        <p:spPr>
          <a:xfrm>
            <a:off x="6919403" y="3486628"/>
            <a:ext cx="859647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프리랜서</a:t>
            </a:r>
          </a:p>
        </p:txBody>
      </p:sp>
      <p:sp>
        <p:nvSpPr>
          <p:cNvPr id="141" name="모서리가 둥근 직사각형 17">
            <a:extLst>
              <a:ext uri="{FF2B5EF4-FFF2-40B4-BE49-F238E27FC236}">
                <a16:creationId xmlns:a16="http://schemas.microsoft.com/office/drawing/2014/main" id="{89EFCC96-6419-BF7A-398D-7DE8CCE17B35}"/>
              </a:ext>
            </a:extLst>
          </p:cNvPr>
          <p:cNvSpPr/>
          <p:nvPr/>
        </p:nvSpPr>
        <p:spPr>
          <a:xfrm>
            <a:off x="7957468" y="3336514"/>
            <a:ext cx="907278" cy="536189"/>
          </a:xfrm>
          <a:prstGeom prst="roundRect">
            <a:avLst/>
          </a:prstGeom>
          <a:solidFill>
            <a:srgbClr val="EEEEEE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BFE9BD7-6E3F-4A6E-659C-0B5D5BF5EB4E}"/>
              </a:ext>
            </a:extLst>
          </p:cNvPr>
          <p:cNvSpPr txBox="1"/>
          <p:nvPr/>
        </p:nvSpPr>
        <p:spPr>
          <a:xfrm>
            <a:off x="7981284" y="3486628"/>
            <a:ext cx="859647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ko-KR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 </a:t>
            </a: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홍보</a:t>
            </a:r>
          </a:p>
        </p:txBody>
      </p:sp>
      <p:sp>
        <p:nvSpPr>
          <p:cNvPr id="143" name="모서리가 둥근 직사각형 17">
            <a:extLst>
              <a:ext uri="{FF2B5EF4-FFF2-40B4-BE49-F238E27FC236}">
                <a16:creationId xmlns:a16="http://schemas.microsoft.com/office/drawing/2014/main" id="{ABD8776A-3559-ED92-BDD0-45FE6A08BC77}"/>
              </a:ext>
            </a:extLst>
          </p:cNvPr>
          <p:cNvSpPr/>
          <p:nvPr/>
        </p:nvSpPr>
        <p:spPr>
          <a:xfrm>
            <a:off x="6895587" y="4056318"/>
            <a:ext cx="907278" cy="536189"/>
          </a:xfrm>
          <a:prstGeom prst="roundRect">
            <a:avLst/>
          </a:prstGeom>
          <a:solidFill>
            <a:srgbClr val="EEEEEE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E46AF93-BCFA-1E85-56F2-72A73015A4AB}"/>
              </a:ext>
            </a:extLst>
          </p:cNvPr>
          <p:cNvSpPr txBox="1"/>
          <p:nvPr/>
        </p:nvSpPr>
        <p:spPr>
          <a:xfrm>
            <a:off x="6919403" y="4206432"/>
            <a:ext cx="859647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9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솔루션</a:t>
            </a:r>
          </a:p>
        </p:txBody>
      </p:sp>
      <p:sp>
        <p:nvSpPr>
          <p:cNvPr id="145" name="슬라이드 번호 개체 틀 53">
            <a:extLst>
              <a:ext uri="{FF2B5EF4-FFF2-40B4-BE49-F238E27FC236}">
                <a16:creationId xmlns:a16="http://schemas.microsoft.com/office/drawing/2014/main" id="{6B127372-0BE5-43EB-C1DD-D7C0E4C907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19082" y="4817346"/>
            <a:ext cx="190115" cy="207749"/>
          </a:xfrm>
        </p:spPr>
        <p:txBody>
          <a:bodyPr/>
          <a:lstStyle/>
          <a:p>
            <a:fld id="{86CB4B4D-7CA3-9044-876B-883B54F8677D}" type="slidenum">
              <a:rPr lang="en-US" altLang="x-none" sz="75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5</a:t>
            </a:fld>
            <a:endParaRPr lang="x-none" altLang="en-US" sz="7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8C4D4CD-1364-6096-1D40-7EB7106AD4DF}"/>
              </a:ext>
            </a:extLst>
          </p:cNvPr>
          <p:cNvSpPr txBox="1"/>
          <p:nvPr/>
        </p:nvSpPr>
        <p:spPr>
          <a:xfrm>
            <a:off x="2433479" y="2169459"/>
            <a:ext cx="406520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80"/>
              </a:lnSpc>
            </a:pPr>
            <a:r>
              <a:rPr lang="en-US" altLang="ko-KR" sz="950" b="1" dirty="0">
                <a:solidFill>
                  <a:schemeClr val="bg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53%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74AECFF-1A8E-103C-5E13-FE8E136E3722}"/>
              </a:ext>
            </a:extLst>
          </p:cNvPr>
          <p:cNvSpPr txBox="1"/>
          <p:nvPr/>
        </p:nvSpPr>
        <p:spPr>
          <a:xfrm>
            <a:off x="1920790" y="1913415"/>
            <a:ext cx="406520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80"/>
              </a:lnSpc>
            </a:pPr>
            <a:r>
              <a:rPr lang="en-US" altLang="ko-KR" sz="8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20%</a:t>
            </a:r>
            <a:endParaRPr lang="en-US" altLang="ko-KR" sz="850" b="1" dirty="0">
              <a:solidFill>
                <a:schemeClr val="tx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398A82C-944B-4DB9-3D88-E3737DD2D741}"/>
              </a:ext>
            </a:extLst>
          </p:cNvPr>
          <p:cNvSpPr txBox="1"/>
          <p:nvPr/>
        </p:nvSpPr>
        <p:spPr>
          <a:xfrm>
            <a:off x="1882688" y="2270601"/>
            <a:ext cx="406520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80"/>
              </a:lnSpc>
            </a:pPr>
            <a:r>
              <a:rPr lang="en-US" altLang="ko-KR" sz="8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27%</a:t>
            </a:r>
            <a:endParaRPr lang="en-US" altLang="ko-KR" sz="850" b="1" dirty="0">
              <a:solidFill>
                <a:schemeClr val="tx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09CA4-1C1F-9385-5FBB-0431D212BDCB}"/>
              </a:ext>
            </a:extLst>
          </p:cNvPr>
          <p:cNvSpPr txBox="1"/>
          <p:nvPr/>
        </p:nvSpPr>
        <p:spPr>
          <a:xfrm>
            <a:off x="2902190" y="1291661"/>
            <a:ext cx="159858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800" dirty="0">
                <a:solidFill>
                  <a:srgbClr val="424242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 </a:t>
            </a:r>
            <a:r>
              <a:rPr lang="en-US" altLang="ko-KR" sz="800" dirty="0">
                <a:solidFill>
                  <a:srgbClr val="424242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800" dirty="0">
                <a:solidFill>
                  <a:srgbClr val="424242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의뢰 데이터</a:t>
            </a:r>
            <a:endParaRPr lang="ko-Kore-KR" altLang="en-US" sz="800" dirty="0">
              <a:solidFill>
                <a:srgbClr val="424242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10282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AE7F4-3A6F-D12B-C174-236C26B13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모서리가 둥근 직사각형 60">
            <a:extLst>
              <a:ext uri="{FF2B5EF4-FFF2-40B4-BE49-F238E27FC236}">
                <a16:creationId xmlns:a16="http://schemas.microsoft.com/office/drawing/2014/main" id="{EEF2CB4C-5823-ED87-5EC4-BC9529CCAD4D}"/>
              </a:ext>
            </a:extLst>
          </p:cNvPr>
          <p:cNvSpPr/>
          <p:nvPr/>
        </p:nvSpPr>
        <p:spPr>
          <a:xfrm>
            <a:off x="350874" y="1676519"/>
            <a:ext cx="8498066" cy="3016754"/>
          </a:xfrm>
          <a:prstGeom prst="roundRect">
            <a:avLst>
              <a:gd name="adj" fmla="val 3693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0000">
                <a:srgbClr val="E5F3FE"/>
              </a:gs>
              <a:gs pos="100000">
                <a:srgbClr val="E5F3FE"/>
              </a:gs>
            </a:gsLst>
            <a:lin ang="1620000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52" name="모서리가 둥근 직사각형 27">
            <a:extLst>
              <a:ext uri="{FF2B5EF4-FFF2-40B4-BE49-F238E27FC236}">
                <a16:creationId xmlns:a16="http://schemas.microsoft.com/office/drawing/2014/main" id="{D7869C8C-27DA-CB66-5505-2BB3F7094573}"/>
              </a:ext>
            </a:extLst>
          </p:cNvPr>
          <p:cNvSpPr/>
          <p:nvPr/>
        </p:nvSpPr>
        <p:spPr>
          <a:xfrm>
            <a:off x="753775" y="3986120"/>
            <a:ext cx="7636449" cy="360000"/>
          </a:xfrm>
          <a:prstGeom prst="roundRect">
            <a:avLst>
              <a:gd name="adj" fmla="val 15411"/>
            </a:avLst>
          </a:prstGeom>
          <a:solidFill>
            <a:srgbClr val="00368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A7222FB7-8D79-5F7A-5BDD-A89FF8835AE8}"/>
              </a:ext>
            </a:extLst>
          </p:cNvPr>
          <p:cNvSpPr/>
          <p:nvPr/>
        </p:nvSpPr>
        <p:spPr>
          <a:xfrm>
            <a:off x="753776" y="1884218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C7C28581-0962-A7BD-8681-1A0C9B2E6E7E}"/>
              </a:ext>
            </a:extLst>
          </p:cNvPr>
          <p:cNvSpPr/>
          <p:nvPr/>
        </p:nvSpPr>
        <p:spPr>
          <a:xfrm>
            <a:off x="2307782" y="1884218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6C30FD94-594E-6CDC-1D50-FB9738381A99}"/>
              </a:ext>
            </a:extLst>
          </p:cNvPr>
          <p:cNvSpPr/>
          <p:nvPr/>
        </p:nvSpPr>
        <p:spPr>
          <a:xfrm>
            <a:off x="3861788" y="1884218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90E22168-E9C2-685E-0DA8-76D1CFE3866B}"/>
              </a:ext>
            </a:extLst>
          </p:cNvPr>
          <p:cNvSpPr/>
          <p:nvPr/>
        </p:nvSpPr>
        <p:spPr>
          <a:xfrm>
            <a:off x="5415794" y="1884218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2" name="모서리가 둥근 직사각형 21">
            <a:extLst>
              <a:ext uri="{FF2B5EF4-FFF2-40B4-BE49-F238E27FC236}">
                <a16:creationId xmlns:a16="http://schemas.microsoft.com/office/drawing/2014/main" id="{F2B72BD9-B69B-3350-74D7-CAB9A2CA71C9}"/>
              </a:ext>
            </a:extLst>
          </p:cNvPr>
          <p:cNvSpPr/>
          <p:nvPr/>
        </p:nvSpPr>
        <p:spPr>
          <a:xfrm>
            <a:off x="6969801" y="1884218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1DC79511-F3AB-0272-67D7-0A87DF12BB8D}"/>
              </a:ext>
            </a:extLst>
          </p:cNvPr>
          <p:cNvSpPr/>
          <p:nvPr/>
        </p:nvSpPr>
        <p:spPr>
          <a:xfrm>
            <a:off x="1530779" y="2718075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182F79E8-67F4-F913-0A25-1EDF27E5966E}"/>
              </a:ext>
            </a:extLst>
          </p:cNvPr>
          <p:cNvSpPr/>
          <p:nvPr/>
        </p:nvSpPr>
        <p:spPr>
          <a:xfrm>
            <a:off x="3084785" y="2718075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B1CD3460-6727-9C27-DF04-58C8E27A0681}"/>
              </a:ext>
            </a:extLst>
          </p:cNvPr>
          <p:cNvSpPr/>
          <p:nvPr/>
        </p:nvSpPr>
        <p:spPr>
          <a:xfrm>
            <a:off x="4638791" y="2718075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id="{D5147C4B-E603-F9A2-701C-7F95B6B1AD20}"/>
              </a:ext>
            </a:extLst>
          </p:cNvPr>
          <p:cNvSpPr/>
          <p:nvPr/>
        </p:nvSpPr>
        <p:spPr>
          <a:xfrm>
            <a:off x="6192797" y="2718075"/>
            <a:ext cx="1420424" cy="648000"/>
          </a:xfrm>
          <a:prstGeom prst="roundRect">
            <a:avLst/>
          </a:prstGeom>
          <a:solidFill>
            <a:srgbClr val="FFFFFF"/>
          </a:solidFill>
          <a:ln w="8890" cap="flat">
            <a:solidFill>
              <a:srgbClr val="BDBDBD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58DE5-A448-60E2-5370-11DE165FFEA2}"/>
              </a:ext>
            </a:extLst>
          </p:cNvPr>
          <p:cNvSpPr txBox="1"/>
          <p:nvPr/>
        </p:nvSpPr>
        <p:spPr>
          <a:xfrm>
            <a:off x="288413" y="469129"/>
            <a:ext cx="8560527" cy="287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위시켓은 기술적 해자인 독점 보유한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'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프로젝트 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DNA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데이터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'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로 업계 최고 수준의 컨설팅 역량과 기술적 안정성을 제공합니다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BE0A4-2E8C-4041-B550-5AF42F8860D6}"/>
              </a:ext>
            </a:extLst>
          </p:cNvPr>
          <p:cNvSpPr txBox="1"/>
          <p:nvPr/>
        </p:nvSpPr>
        <p:spPr>
          <a:xfrm>
            <a:off x="288413" y="188998"/>
            <a:ext cx="85605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독보적인 프로젝트 데이터</a:t>
            </a:r>
          </a:p>
        </p:txBody>
      </p: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ED1E31F5-2BBC-C496-2C60-E57533CA2C4F}"/>
              </a:ext>
            </a:extLst>
          </p:cNvPr>
          <p:cNvCxnSpPr/>
          <p:nvPr/>
        </p:nvCxnSpPr>
        <p:spPr>
          <a:xfrm>
            <a:off x="0" y="1098466"/>
            <a:ext cx="914400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슬라이드 번호 개체 틀 53">
            <a:extLst>
              <a:ext uri="{FF2B5EF4-FFF2-40B4-BE49-F238E27FC236}">
                <a16:creationId xmlns:a16="http://schemas.microsoft.com/office/drawing/2014/main" id="{23FD9FE8-5061-F3B7-4368-D14A352F9A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04656" y="4817346"/>
            <a:ext cx="204541" cy="207749"/>
          </a:xfrm>
        </p:spPr>
        <p:txBody>
          <a:bodyPr/>
          <a:lstStyle/>
          <a:p>
            <a:fld id="{86CB4B4D-7CA3-9044-876B-883B54F8677D}" type="slidenum">
              <a:rPr lang="en-US" altLang="x-none" sz="75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6</a:t>
            </a:fld>
            <a:endParaRPr lang="x-none" altLang="en-US" sz="7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3" name="직선 연결선[R] 188">
            <a:extLst>
              <a:ext uri="{FF2B5EF4-FFF2-40B4-BE49-F238E27FC236}">
                <a16:creationId xmlns:a16="http://schemas.microsoft.com/office/drawing/2014/main" id="{D758A5DE-1CD6-ED99-38CD-AF0C0E7FE99E}"/>
              </a:ext>
            </a:extLst>
          </p:cNvPr>
          <p:cNvCxnSpPr>
            <a:cxnSpLocks/>
          </p:cNvCxnSpPr>
          <p:nvPr/>
        </p:nvCxnSpPr>
        <p:spPr>
          <a:xfrm>
            <a:off x="326637" y="1552123"/>
            <a:ext cx="8532521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39E4DBF-356B-36FE-6446-D68150CFD451}"/>
              </a:ext>
            </a:extLst>
          </p:cNvPr>
          <p:cNvSpPr txBox="1"/>
          <p:nvPr/>
        </p:nvSpPr>
        <p:spPr>
          <a:xfrm>
            <a:off x="289429" y="1255182"/>
            <a:ext cx="341604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국내 유일의 프로젝트 </a:t>
            </a:r>
            <a:r>
              <a:rPr lang="en-US" altLang="ko-KR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DNA </a:t>
            </a: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데이터 보유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92496-F6E2-83EA-B3E9-B6D2E66EFDC9}"/>
              </a:ext>
            </a:extLst>
          </p:cNvPr>
          <p:cNvSpPr txBox="1"/>
          <p:nvPr/>
        </p:nvSpPr>
        <p:spPr>
          <a:xfrm>
            <a:off x="884469" y="2187419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컨설팅 기록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68BC8-2184-7DE6-0C0D-D80AF8527006}"/>
              </a:ext>
            </a:extLst>
          </p:cNvPr>
          <p:cNvSpPr txBox="1"/>
          <p:nvPr/>
        </p:nvSpPr>
        <p:spPr>
          <a:xfrm>
            <a:off x="884469" y="1995493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116,330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건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37BCF5-7299-0531-339C-B5A162AE308E}"/>
              </a:ext>
            </a:extLst>
          </p:cNvPr>
          <p:cNvSpPr txBox="1"/>
          <p:nvPr/>
        </p:nvSpPr>
        <p:spPr>
          <a:xfrm>
            <a:off x="2438475" y="2187419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프로젝트 </a:t>
            </a:r>
            <a:r>
              <a:rPr lang="en-US" altLang="ko-KR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RFP</a:t>
            </a:r>
            <a:endParaRPr lang="ko-KR" altLang="en-US" sz="8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280A8F-0B1B-5E23-1041-6B8869EF2368}"/>
              </a:ext>
            </a:extLst>
          </p:cNvPr>
          <p:cNvSpPr txBox="1"/>
          <p:nvPr/>
        </p:nvSpPr>
        <p:spPr>
          <a:xfrm>
            <a:off x="2438475" y="1995493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61,259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289DCD-E2D9-5E0B-59C6-921176D42B6C}"/>
              </a:ext>
            </a:extLst>
          </p:cNvPr>
          <p:cNvSpPr txBox="1"/>
          <p:nvPr/>
        </p:nvSpPr>
        <p:spPr>
          <a:xfrm>
            <a:off x="3992481" y="2187419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견적 </a:t>
            </a:r>
            <a:r>
              <a:rPr lang="en-US" altLang="ko-KR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DATA</a:t>
            </a:r>
            <a:endParaRPr lang="ko-KR" altLang="en-US" sz="8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1636C6-A279-2519-ED58-B82A2BC82686}"/>
              </a:ext>
            </a:extLst>
          </p:cNvPr>
          <p:cNvSpPr txBox="1"/>
          <p:nvPr/>
        </p:nvSpPr>
        <p:spPr>
          <a:xfrm>
            <a:off x="3992481" y="1995493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616,907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3FF833-746A-3D8A-AFDA-EA9434A2E9FE}"/>
              </a:ext>
            </a:extLst>
          </p:cNvPr>
          <p:cNvSpPr txBox="1"/>
          <p:nvPr/>
        </p:nvSpPr>
        <p:spPr>
          <a:xfrm>
            <a:off x="5546487" y="2187419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리뷰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1AC582-67E8-9A79-C917-8389AE621AA8}"/>
              </a:ext>
            </a:extLst>
          </p:cNvPr>
          <p:cNvSpPr txBox="1"/>
          <p:nvPr/>
        </p:nvSpPr>
        <p:spPr>
          <a:xfrm>
            <a:off x="5546487" y="1995493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19,680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7FA5A-220C-C186-DB17-065B7D14414C}"/>
              </a:ext>
            </a:extLst>
          </p:cNvPr>
          <p:cNvSpPr txBox="1"/>
          <p:nvPr/>
        </p:nvSpPr>
        <p:spPr>
          <a:xfrm>
            <a:off x="7100494" y="2187419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비공개 심층 평가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1A4398-6CE7-D45E-8AD3-ADF394EA0CBA}"/>
              </a:ext>
            </a:extLst>
          </p:cNvPr>
          <p:cNvSpPr txBox="1"/>
          <p:nvPr/>
        </p:nvSpPr>
        <p:spPr>
          <a:xfrm>
            <a:off x="7100494" y="1995493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11,350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417A91-72EA-B3AC-0119-2314E45BAA3D}"/>
              </a:ext>
            </a:extLst>
          </p:cNvPr>
          <p:cNvSpPr txBox="1"/>
          <p:nvPr/>
        </p:nvSpPr>
        <p:spPr>
          <a:xfrm>
            <a:off x="1661472" y="3000822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포트폴리오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69C61B-B1C9-AAD5-A6BC-5ADB49DA5B31}"/>
              </a:ext>
            </a:extLst>
          </p:cNvPr>
          <p:cNvSpPr txBox="1"/>
          <p:nvPr/>
        </p:nvSpPr>
        <p:spPr>
          <a:xfrm>
            <a:off x="1661472" y="2808896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228,821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7F1E0C-9E87-F636-885E-A116FE962CB4}"/>
              </a:ext>
            </a:extLst>
          </p:cNvPr>
          <p:cNvSpPr txBox="1"/>
          <p:nvPr/>
        </p:nvSpPr>
        <p:spPr>
          <a:xfrm>
            <a:off x="3215478" y="3000822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계약서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6AB161-9935-2C49-7754-B4C474D421B7}"/>
              </a:ext>
            </a:extLst>
          </p:cNvPr>
          <p:cNvSpPr txBox="1"/>
          <p:nvPr/>
        </p:nvSpPr>
        <p:spPr>
          <a:xfrm>
            <a:off x="3215478" y="2808896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20,129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936926-7DB3-B215-860D-5F404F425F18}"/>
              </a:ext>
            </a:extLst>
          </p:cNvPr>
          <p:cNvSpPr txBox="1"/>
          <p:nvPr/>
        </p:nvSpPr>
        <p:spPr>
          <a:xfrm>
            <a:off x="4769484" y="3000822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커뮤니케이션 </a:t>
            </a:r>
            <a:r>
              <a:rPr lang="en-US" altLang="ko-KR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LOG</a:t>
            </a:r>
            <a:endParaRPr lang="ko-KR" altLang="en-US" sz="8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49A6EA-20F8-95B3-F9B4-0998E0ADF2D4}"/>
              </a:ext>
            </a:extLst>
          </p:cNvPr>
          <p:cNvSpPr txBox="1"/>
          <p:nvPr/>
        </p:nvSpPr>
        <p:spPr>
          <a:xfrm>
            <a:off x="4769484" y="2808896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42,083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F417E0-2496-3C6F-8126-57BE92C82AE4}"/>
              </a:ext>
            </a:extLst>
          </p:cNvPr>
          <p:cNvSpPr txBox="1"/>
          <p:nvPr/>
        </p:nvSpPr>
        <p:spPr>
          <a:xfrm>
            <a:off x="6323490" y="3000822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8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분쟁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C01E43-C90B-57E1-ABF4-482B4CC0B8CE}"/>
              </a:ext>
            </a:extLst>
          </p:cNvPr>
          <p:cNvSpPr txBox="1"/>
          <p:nvPr/>
        </p:nvSpPr>
        <p:spPr>
          <a:xfrm>
            <a:off x="6323490" y="2808896"/>
            <a:ext cx="1159038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ko-KR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336</a:t>
            </a:r>
            <a:r>
              <a:rPr lang="ko-KR" altLang="en-US" sz="120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건</a:t>
            </a:r>
            <a:endParaRPr lang="en-US" altLang="ko-KR" sz="1200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7AB8D7-C44E-A0E4-6520-206132495B81}"/>
              </a:ext>
            </a:extLst>
          </p:cNvPr>
          <p:cNvSpPr txBox="1"/>
          <p:nvPr/>
        </p:nvSpPr>
        <p:spPr>
          <a:xfrm>
            <a:off x="3583827" y="4064028"/>
            <a:ext cx="1976344" cy="223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150"/>
              </a:lnSpc>
            </a:pPr>
            <a:r>
              <a:rPr lang="en-US" altLang="ko-KR" sz="120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PROJECT DNA DATA</a:t>
            </a:r>
            <a:endParaRPr lang="ko-KR" altLang="en-US" sz="1200" b="1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56" name="오른쪽 화살표[R] 41">
            <a:extLst>
              <a:ext uri="{FF2B5EF4-FFF2-40B4-BE49-F238E27FC236}">
                <a16:creationId xmlns:a16="http://schemas.microsoft.com/office/drawing/2014/main" id="{307BF99B-714C-B330-6CF0-B76DE8D9E91B}"/>
              </a:ext>
            </a:extLst>
          </p:cNvPr>
          <p:cNvSpPr/>
          <p:nvPr/>
        </p:nvSpPr>
        <p:spPr>
          <a:xfrm rot="5400000">
            <a:off x="2768447" y="3406668"/>
            <a:ext cx="499093" cy="366002"/>
          </a:xfrm>
          <a:prstGeom prst="rightArrow">
            <a:avLst>
              <a:gd name="adj1" fmla="val 60292"/>
              <a:gd name="adj2" fmla="val 29340"/>
            </a:avLst>
          </a:prstGeom>
          <a:gradFill>
            <a:gsLst>
              <a:gs pos="30000">
                <a:schemeClr val="bg1">
                  <a:alpha val="0"/>
                </a:schemeClr>
              </a:gs>
              <a:gs pos="50000">
                <a:srgbClr val="79BDF5"/>
              </a:gs>
              <a:gs pos="100000">
                <a:srgbClr val="79BDF5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58" name="오른쪽 화살표[R] 41">
            <a:extLst>
              <a:ext uri="{FF2B5EF4-FFF2-40B4-BE49-F238E27FC236}">
                <a16:creationId xmlns:a16="http://schemas.microsoft.com/office/drawing/2014/main" id="{8A723793-CF6C-5FAF-9B3B-4B4630C1A828}"/>
              </a:ext>
            </a:extLst>
          </p:cNvPr>
          <p:cNvSpPr/>
          <p:nvPr/>
        </p:nvSpPr>
        <p:spPr>
          <a:xfrm rot="5400000">
            <a:off x="4335392" y="3406669"/>
            <a:ext cx="499093" cy="366002"/>
          </a:xfrm>
          <a:prstGeom prst="rightArrow">
            <a:avLst>
              <a:gd name="adj1" fmla="val 60292"/>
              <a:gd name="adj2" fmla="val 29340"/>
            </a:avLst>
          </a:prstGeom>
          <a:gradFill>
            <a:gsLst>
              <a:gs pos="30000">
                <a:schemeClr val="bg1">
                  <a:alpha val="0"/>
                </a:schemeClr>
              </a:gs>
              <a:gs pos="50000">
                <a:srgbClr val="79BDF5"/>
              </a:gs>
              <a:gs pos="100000">
                <a:srgbClr val="79BDF5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59" name="오른쪽 화살표[R] 41">
            <a:extLst>
              <a:ext uri="{FF2B5EF4-FFF2-40B4-BE49-F238E27FC236}">
                <a16:creationId xmlns:a16="http://schemas.microsoft.com/office/drawing/2014/main" id="{6D6794EB-FC13-5581-562D-215C89D48F84}"/>
              </a:ext>
            </a:extLst>
          </p:cNvPr>
          <p:cNvSpPr/>
          <p:nvPr/>
        </p:nvSpPr>
        <p:spPr>
          <a:xfrm rot="5400000">
            <a:off x="5902338" y="3406671"/>
            <a:ext cx="499093" cy="366002"/>
          </a:xfrm>
          <a:prstGeom prst="rightArrow">
            <a:avLst>
              <a:gd name="adj1" fmla="val 60292"/>
              <a:gd name="adj2" fmla="val 29340"/>
            </a:avLst>
          </a:prstGeom>
          <a:gradFill>
            <a:gsLst>
              <a:gs pos="30000">
                <a:schemeClr val="bg1">
                  <a:alpha val="0"/>
                </a:schemeClr>
              </a:gs>
              <a:gs pos="50000">
                <a:srgbClr val="79BDF5"/>
              </a:gs>
              <a:gs pos="100000">
                <a:srgbClr val="79BDF5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3201002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285B-8692-1EEB-718C-BEA861B8E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0E1F0BE4-3F27-63D2-5480-822030DDE96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622EA-02DC-7FF3-F65D-BADC6CFC1F2C}"/>
              </a:ext>
            </a:extLst>
          </p:cNvPr>
          <p:cNvSpPr txBox="1"/>
          <p:nvPr/>
        </p:nvSpPr>
        <p:spPr>
          <a:xfrm>
            <a:off x="5087946" y="2064922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828569-DAD9-77FA-96F2-B27F29222236}"/>
              </a:ext>
            </a:extLst>
          </p:cNvPr>
          <p:cNvSpPr txBox="1"/>
          <p:nvPr/>
        </p:nvSpPr>
        <p:spPr>
          <a:xfrm>
            <a:off x="5416191" y="2064922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WISHKET</a:t>
            </a:r>
            <a:r>
              <a:rPr lang="ko-KR" altLang="en-US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OVERVIEW</a:t>
            </a:r>
            <a:endParaRPr lang="ko-KR" altLang="en-US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58505E-3501-AC3A-6408-59F4DEA7B50D}"/>
              </a:ext>
            </a:extLst>
          </p:cNvPr>
          <p:cNvSpPr txBox="1"/>
          <p:nvPr/>
        </p:nvSpPr>
        <p:spPr>
          <a:xfrm>
            <a:off x="5087946" y="2591158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516B6B-5EC6-CF0A-F35B-ACDF2B20B1EB}"/>
              </a:ext>
            </a:extLst>
          </p:cNvPr>
          <p:cNvSpPr txBox="1"/>
          <p:nvPr/>
        </p:nvSpPr>
        <p:spPr>
          <a:xfrm>
            <a:off x="5416191" y="2591158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chemeClr val="tx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SMB OVERVIEW</a:t>
            </a:r>
            <a:endParaRPr lang="ko-KR" altLang="en-US" b="1" dirty="0">
              <a:solidFill>
                <a:schemeClr val="tx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6B614-2A1B-6DAC-9F53-416E6C783AFB}"/>
              </a:ext>
            </a:extLst>
          </p:cNvPr>
          <p:cNvSpPr txBox="1"/>
          <p:nvPr/>
        </p:nvSpPr>
        <p:spPr>
          <a:xfrm>
            <a:off x="5087946" y="3117394"/>
            <a:ext cx="326754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</a:t>
            </a:r>
            <a:endParaRPr lang="ko-KR" altLang="en-US" b="1" dirty="0">
              <a:solidFill>
                <a:srgbClr val="003684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08C02-31B0-0CD6-2782-2D7752AEFBE8}"/>
              </a:ext>
            </a:extLst>
          </p:cNvPr>
          <p:cNvSpPr txBox="1"/>
          <p:nvPr/>
        </p:nvSpPr>
        <p:spPr>
          <a:xfrm>
            <a:off x="5416191" y="3117394"/>
            <a:ext cx="2594577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SOLUTION &amp; CUSTOMERS</a:t>
            </a:r>
            <a:endParaRPr lang="ko-KR" altLang="en-US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7EDD9-FA5A-7CCA-6C0C-80DC8E545F37}"/>
              </a:ext>
            </a:extLst>
          </p:cNvPr>
          <p:cNvSpPr txBox="1"/>
          <p:nvPr/>
        </p:nvSpPr>
        <p:spPr>
          <a:xfrm>
            <a:off x="8151445" y="2064922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03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5A163-BF28-E5C8-2ABC-F443CFA4577B}"/>
              </a:ext>
            </a:extLst>
          </p:cNvPr>
          <p:cNvSpPr txBox="1"/>
          <p:nvPr/>
        </p:nvSpPr>
        <p:spPr>
          <a:xfrm>
            <a:off x="8151445" y="2591158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08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FBBAB-8B91-8131-FCF4-027769846A36}"/>
              </a:ext>
            </a:extLst>
          </p:cNvPr>
          <p:cNvSpPr txBox="1"/>
          <p:nvPr/>
        </p:nvSpPr>
        <p:spPr>
          <a:xfrm>
            <a:off x="8151445" y="3117394"/>
            <a:ext cx="336063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/>
            <a:r>
              <a:rPr lang="en-US" altLang="ko-KR" dirty="0">
                <a:solidFill>
                  <a:srgbClr val="61616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15</a:t>
            </a:r>
            <a:endParaRPr lang="ko-KR" altLang="en-US" dirty="0">
              <a:solidFill>
                <a:srgbClr val="61616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5297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A621-4E0F-ACD9-ACA2-594CD9349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>
            <a:extLst>
              <a:ext uri="{FF2B5EF4-FFF2-40B4-BE49-F238E27FC236}">
                <a16:creationId xmlns:a16="http://schemas.microsoft.com/office/drawing/2014/main" id="{184678AE-32E6-CF22-786B-38784F729D7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7DD46AE-B900-E958-FD51-5AD46F8C4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703" y="381549"/>
            <a:ext cx="1108804" cy="25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07EBD-FF9D-AB45-463F-4219CA69CE3C}"/>
              </a:ext>
            </a:extLst>
          </p:cNvPr>
          <p:cNvSpPr txBox="1"/>
          <p:nvPr/>
        </p:nvSpPr>
        <p:spPr>
          <a:xfrm>
            <a:off x="291737" y="1346744"/>
            <a:ext cx="8560526" cy="37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처음부터 </a:t>
            </a:r>
            <a:r>
              <a:rPr lang="en-US" altLang="ko-KR" sz="28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SMB</a:t>
            </a:r>
            <a:r>
              <a:rPr lang="ko-KR" altLang="en-US" sz="28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만을 위해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10E7-3D1B-3B49-AE9B-4CCBC1CD9EA1}"/>
              </a:ext>
            </a:extLst>
          </p:cNvPr>
          <p:cNvSpPr txBox="1"/>
          <p:nvPr/>
        </p:nvSpPr>
        <p:spPr>
          <a:xfrm>
            <a:off x="291737" y="926166"/>
            <a:ext cx="8560526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2022</a:t>
            </a:r>
            <a:r>
              <a:rPr lang="ko-KR" altLang="en-US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년부터 시작된 </a:t>
            </a:r>
            <a:r>
              <a:rPr lang="en-US" altLang="ko-KR" sz="14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 Partner Business</a:t>
            </a:r>
            <a:endParaRPr lang="ko-KR" altLang="en-US" sz="14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5B74ABB3-F604-209A-EDEF-88A5F58C8223}"/>
              </a:ext>
            </a:extLst>
          </p:cNvPr>
          <p:cNvGrpSpPr/>
          <p:nvPr/>
        </p:nvGrpSpPr>
        <p:grpSpPr>
          <a:xfrm>
            <a:off x="481904" y="2226745"/>
            <a:ext cx="1914058" cy="2085917"/>
            <a:chOff x="481904" y="2226745"/>
            <a:chExt cx="1914058" cy="2085917"/>
          </a:xfrm>
        </p:grpSpPr>
        <p:sp>
          <p:nvSpPr>
            <p:cNvPr id="11" name="모서리가 둥근 직사각형 10">
              <a:extLst>
                <a:ext uri="{FF2B5EF4-FFF2-40B4-BE49-F238E27FC236}">
                  <a16:creationId xmlns:a16="http://schemas.microsoft.com/office/drawing/2014/main" id="{E68CCACD-6B75-5570-11C8-B401F6ED3FF7}"/>
                </a:ext>
              </a:extLst>
            </p:cNvPr>
            <p:cNvSpPr/>
            <p:nvPr/>
          </p:nvSpPr>
          <p:spPr>
            <a:xfrm>
              <a:off x="481904" y="2226745"/>
              <a:ext cx="1914058" cy="2085917"/>
            </a:xfrm>
            <a:prstGeom prst="roundRect">
              <a:avLst>
                <a:gd name="adj" fmla="val 7523"/>
              </a:avLst>
            </a:prstGeom>
            <a:solidFill>
              <a:schemeClr val="bg1"/>
            </a:solidFill>
            <a:ln w="8890" cap="flat">
              <a:solidFill>
                <a:srgbClr val="003684"/>
              </a:solidFill>
              <a:prstDash val="solid"/>
              <a:miter lim="800000"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229E0A-E452-44EF-E1F8-3863902C3C8E}"/>
                </a:ext>
              </a:extLst>
            </p:cNvPr>
            <p:cNvSpPr txBox="1"/>
            <p:nvPr/>
          </p:nvSpPr>
          <p:spPr>
            <a:xfrm>
              <a:off x="629497" y="2382787"/>
              <a:ext cx="1626892" cy="2231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150"/>
                </a:lnSpc>
              </a:pP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누적 고객 </a:t>
              </a:r>
              <a:r>
                <a:rPr lang="en-US" altLang="ko-KR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300+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F1F710-26B1-9C39-857B-7FC31C051EC4}"/>
                </a:ext>
              </a:extLst>
            </p:cNvPr>
            <p:cNvSpPr txBox="1"/>
            <p:nvPr/>
          </p:nvSpPr>
          <p:spPr>
            <a:xfrm>
              <a:off x="728842" y="2893965"/>
              <a:ext cx="1527547" cy="569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ko-KR" altLang="en-US" sz="900" spc="20" dirty="0" err="1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위시켓은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AWS 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파트너 사업 시작 직후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1</a:t>
              </a:r>
              <a:r>
                <a:rPr lang="ko-KR" altLang="en-US" sz="900" spc="20" dirty="0" err="1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년만에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50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개 고객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, 3</a:t>
              </a:r>
              <a:r>
                <a:rPr lang="ko-KR" altLang="en-US" sz="900" spc="20" dirty="0" err="1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년만에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300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개 고객을 확보</a:t>
              </a: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C4285F20-DDE8-19F4-72A3-F82EA561A12E}"/>
                </a:ext>
              </a:extLst>
            </p:cNvPr>
            <p:cNvSpPr/>
            <p:nvPr/>
          </p:nvSpPr>
          <p:spPr>
            <a:xfrm>
              <a:off x="654895" y="2982229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7A98E3-9BF2-3B60-D643-778486E7716D}"/>
                </a:ext>
              </a:extLst>
            </p:cNvPr>
            <p:cNvSpPr txBox="1"/>
            <p:nvPr/>
          </p:nvSpPr>
          <p:spPr>
            <a:xfrm>
              <a:off x="728842" y="3540416"/>
              <a:ext cx="1527547" cy="402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현재까지 고객들은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1% 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미만의 이탈율을 유지</a:t>
              </a: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208134F0-6315-AF6C-D24D-0F792B50E271}"/>
                </a:ext>
              </a:extLst>
            </p:cNvPr>
            <p:cNvSpPr/>
            <p:nvPr/>
          </p:nvSpPr>
          <p:spPr>
            <a:xfrm>
              <a:off x="654895" y="3628680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698DC582-67AC-4600-3D7C-8AB02880A8C2}"/>
              </a:ext>
            </a:extLst>
          </p:cNvPr>
          <p:cNvGrpSpPr/>
          <p:nvPr/>
        </p:nvGrpSpPr>
        <p:grpSpPr>
          <a:xfrm>
            <a:off x="2570615" y="2226745"/>
            <a:ext cx="1914058" cy="2085917"/>
            <a:chOff x="2611645" y="2226745"/>
            <a:chExt cx="1914058" cy="2085917"/>
          </a:xfrm>
        </p:grpSpPr>
        <p:sp>
          <p:nvSpPr>
            <p:cNvPr id="32" name="모서리가 둥근 직사각형 31">
              <a:extLst>
                <a:ext uri="{FF2B5EF4-FFF2-40B4-BE49-F238E27FC236}">
                  <a16:creationId xmlns:a16="http://schemas.microsoft.com/office/drawing/2014/main" id="{FE8B8DFD-0692-2011-4F3D-15787D05D0D8}"/>
                </a:ext>
              </a:extLst>
            </p:cNvPr>
            <p:cNvSpPr/>
            <p:nvPr/>
          </p:nvSpPr>
          <p:spPr>
            <a:xfrm>
              <a:off x="2611645" y="2226745"/>
              <a:ext cx="1914058" cy="2085917"/>
            </a:xfrm>
            <a:prstGeom prst="roundRect">
              <a:avLst>
                <a:gd name="adj" fmla="val 7523"/>
              </a:avLst>
            </a:prstGeom>
            <a:solidFill>
              <a:schemeClr val="bg1"/>
            </a:solidFill>
            <a:ln w="8890" cap="flat">
              <a:solidFill>
                <a:srgbClr val="003684"/>
              </a:solidFill>
              <a:prstDash val="solid"/>
              <a:miter lim="800000"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444E7E-4C3E-FD97-7912-125B80F033A4}"/>
                </a:ext>
              </a:extLst>
            </p:cNvPr>
            <p:cNvSpPr txBox="1"/>
            <p:nvPr/>
          </p:nvSpPr>
          <p:spPr>
            <a:xfrm>
              <a:off x="2759238" y="2382787"/>
              <a:ext cx="1626892" cy="377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150"/>
                </a:lnSpc>
              </a:pP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고객의 </a:t>
              </a:r>
              <a:r>
                <a:rPr lang="en-US" altLang="ko-KR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81%</a:t>
              </a: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가</a:t>
              </a:r>
              <a:endPara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  <a:p>
              <a:pPr>
                <a:lnSpc>
                  <a:spcPts val="1150"/>
                </a:lnSpc>
              </a:pPr>
              <a:r>
                <a:rPr lang="en-US" altLang="ko-KR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SMB &amp; </a:t>
              </a: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초기 </a:t>
              </a:r>
              <a:r>
                <a:rPr lang="en-US" altLang="ko-KR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Startup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064B250-F681-359A-72D5-13BD544457FC}"/>
                </a:ext>
              </a:extLst>
            </p:cNvPr>
            <p:cNvSpPr txBox="1"/>
            <p:nvPr/>
          </p:nvSpPr>
          <p:spPr>
            <a:xfrm>
              <a:off x="2858583" y="2893965"/>
              <a:ext cx="1527547" cy="569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ko-KR" altLang="en-US" sz="900" spc="20" dirty="0" err="1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위시켓은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AWS 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파트너 사업 시작 직후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1</a:t>
              </a:r>
              <a:r>
                <a:rPr lang="ko-KR" altLang="en-US" sz="900" spc="20" dirty="0" err="1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년만에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50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개 고객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, 3</a:t>
              </a:r>
              <a:r>
                <a:rPr lang="ko-KR" altLang="en-US" sz="900" spc="20" dirty="0" err="1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년만에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300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개 고객을 확보</a:t>
              </a:r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914067D6-60CB-862F-533A-6AFE977EE1F0}"/>
                </a:ext>
              </a:extLst>
            </p:cNvPr>
            <p:cNvSpPr/>
            <p:nvPr/>
          </p:nvSpPr>
          <p:spPr>
            <a:xfrm>
              <a:off x="2784636" y="2982229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49EF339-8441-0AEE-2592-8B12AC00AA95}"/>
                </a:ext>
              </a:extLst>
            </p:cNvPr>
            <p:cNvSpPr txBox="1"/>
            <p:nvPr/>
          </p:nvSpPr>
          <p:spPr>
            <a:xfrm>
              <a:off x="2858583" y="3540416"/>
              <a:ext cx="1527547" cy="402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현재까지 고객들은 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1% 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미만의 이탈율을 유지</a:t>
              </a:r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CA459917-C185-3E69-EA4A-F3979CBD0F58}"/>
                </a:ext>
              </a:extLst>
            </p:cNvPr>
            <p:cNvSpPr/>
            <p:nvPr/>
          </p:nvSpPr>
          <p:spPr>
            <a:xfrm>
              <a:off x="2784636" y="3628680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C9EFA9FA-91CE-814E-BE22-2486A580735E}"/>
              </a:ext>
            </a:extLst>
          </p:cNvPr>
          <p:cNvGrpSpPr/>
          <p:nvPr/>
        </p:nvGrpSpPr>
        <p:grpSpPr>
          <a:xfrm>
            <a:off x="4659326" y="2226745"/>
            <a:ext cx="1914058" cy="2085917"/>
            <a:chOff x="4741386" y="2226745"/>
            <a:chExt cx="1914058" cy="2085917"/>
          </a:xfrm>
        </p:grpSpPr>
        <p:sp>
          <p:nvSpPr>
            <p:cNvPr id="38" name="모서리가 둥근 직사각형 37">
              <a:extLst>
                <a:ext uri="{FF2B5EF4-FFF2-40B4-BE49-F238E27FC236}">
                  <a16:creationId xmlns:a16="http://schemas.microsoft.com/office/drawing/2014/main" id="{19C535A8-3F0B-3CBE-E6FE-A519CFB97835}"/>
                </a:ext>
              </a:extLst>
            </p:cNvPr>
            <p:cNvSpPr/>
            <p:nvPr/>
          </p:nvSpPr>
          <p:spPr>
            <a:xfrm>
              <a:off x="4741386" y="2226745"/>
              <a:ext cx="1914058" cy="2085917"/>
            </a:xfrm>
            <a:prstGeom prst="roundRect">
              <a:avLst>
                <a:gd name="adj" fmla="val 7523"/>
              </a:avLst>
            </a:prstGeom>
            <a:solidFill>
              <a:schemeClr val="bg1"/>
            </a:solidFill>
            <a:ln w="8890" cap="flat">
              <a:solidFill>
                <a:srgbClr val="003684"/>
              </a:solidFill>
              <a:prstDash val="solid"/>
              <a:miter lim="800000"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D9791C-2305-AE92-3807-E446FC5E5412}"/>
                </a:ext>
              </a:extLst>
            </p:cNvPr>
            <p:cNvSpPr txBox="1"/>
            <p:nvPr/>
          </p:nvSpPr>
          <p:spPr>
            <a:xfrm>
              <a:off x="4888979" y="2382787"/>
              <a:ext cx="1626892" cy="2231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150"/>
                </a:lnSpc>
              </a:pP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전문성을 보유한 </a:t>
              </a:r>
              <a:r>
                <a:rPr lang="en-US" altLang="ko-KR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10</a:t>
              </a: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만</a:t>
              </a:r>
              <a:r>
                <a:rPr lang="en-US" altLang="ko-KR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+ </a:t>
              </a: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파트너</a:t>
              </a:r>
              <a:endPara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4E8D15-1063-8DBB-9FF4-D67CF3C35E62}"/>
                </a:ext>
              </a:extLst>
            </p:cNvPr>
            <p:cNvSpPr txBox="1"/>
            <p:nvPr/>
          </p:nvSpPr>
          <p:spPr>
            <a:xfrm>
              <a:off x="4988324" y="2893965"/>
              <a:ext cx="1527547" cy="569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SMB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는 정말 다양한 분야에 있습니다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. 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소규모 학원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, 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마트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, </a:t>
              </a: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카페부터 세상에 없던 사업까지</a:t>
              </a:r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63585EEA-F0D4-51A6-E3D9-DA47FEBF0EA6}"/>
                </a:ext>
              </a:extLst>
            </p:cNvPr>
            <p:cNvSpPr/>
            <p:nvPr/>
          </p:nvSpPr>
          <p:spPr>
            <a:xfrm>
              <a:off x="4914377" y="2982229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D570A3-BCF9-1F1C-6DA5-F6A65089065E}"/>
                </a:ext>
              </a:extLst>
            </p:cNvPr>
            <p:cNvSpPr txBox="1"/>
            <p:nvPr/>
          </p:nvSpPr>
          <p:spPr>
            <a:xfrm>
              <a:off x="4988324" y="3540416"/>
              <a:ext cx="1527547" cy="569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다양한 사업 분야에 맞추어</a:t>
              </a:r>
              <a:endParaRPr lang="en-US" altLang="ko-KR" sz="900" spc="2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>
                <a:lnSpc>
                  <a:spcPts val="1250"/>
                </a:lnSpc>
              </a:pP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각 분야에 전문성을 보유한</a:t>
              </a:r>
              <a:endParaRPr lang="en-US" altLang="ko-KR" sz="900" spc="2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  <a:p>
              <a:pPr>
                <a:lnSpc>
                  <a:spcPts val="1250"/>
                </a:lnSpc>
              </a:pPr>
              <a:r>
                <a:rPr lang="ko-KR" altLang="en-US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수많은 파트너와 함께 합니다</a:t>
              </a:r>
              <a:r>
                <a:rPr lang="en-US" altLang="ko-KR" sz="900" spc="2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.</a:t>
              </a:r>
              <a:endParaRPr lang="ko-KR" altLang="en-US" sz="900" spc="2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843CB18A-455A-E3E3-97D7-5ADABFDCCF76}"/>
                </a:ext>
              </a:extLst>
            </p:cNvPr>
            <p:cNvSpPr/>
            <p:nvPr/>
          </p:nvSpPr>
          <p:spPr>
            <a:xfrm>
              <a:off x="4914377" y="3628680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DF916354-80E8-7B18-BC19-CF9C562B4268}"/>
              </a:ext>
            </a:extLst>
          </p:cNvPr>
          <p:cNvGrpSpPr/>
          <p:nvPr/>
        </p:nvGrpSpPr>
        <p:grpSpPr>
          <a:xfrm>
            <a:off x="6748038" y="2226745"/>
            <a:ext cx="1914058" cy="2085917"/>
            <a:chOff x="6748038" y="2226745"/>
            <a:chExt cx="1914058" cy="2085917"/>
          </a:xfrm>
        </p:grpSpPr>
        <p:sp>
          <p:nvSpPr>
            <p:cNvPr id="44" name="모서리가 둥근 직사각형 43">
              <a:extLst>
                <a:ext uri="{FF2B5EF4-FFF2-40B4-BE49-F238E27FC236}">
                  <a16:creationId xmlns:a16="http://schemas.microsoft.com/office/drawing/2014/main" id="{552F49B0-C8C2-51A8-140E-7A2F542A6A9C}"/>
                </a:ext>
              </a:extLst>
            </p:cNvPr>
            <p:cNvSpPr/>
            <p:nvPr/>
          </p:nvSpPr>
          <p:spPr>
            <a:xfrm>
              <a:off x="6748038" y="2226745"/>
              <a:ext cx="1914058" cy="2085917"/>
            </a:xfrm>
            <a:prstGeom prst="roundRect">
              <a:avLst>
                <a:gd name="adj" fmla="val 7523"/>
              </a:avLst>
            </a:prstGeom>
            <a:solidFill>
              <a:schemeClr val="bg1"/>
            </a:solidFill>
            <a:ln w="8890" cap="flat">
              <a:solidFill>
                <a:srgbClr val="003684"/>
              </a:solidFill>
              <a:prstDash val="solid"/>
              <a:miter lim="800000"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6C85D35-8785-0331-FA28-CA16E05B9107}"/>
                </a:ext>
              </a:extLst>
            </p:cNvPr>
            <p:cNvSpPr txBox="1"/>
            <p:nvPr/>
          </p:nvSpPr>
          <p:spPr>
            <a:xfrm>
              <a:off x="6895631" y="2382787"/>
              <a:ext cx="1626892" cy="377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150"/>
                </a:lnSpc>
              </a:pP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비용 효율화를 통한</a:t>
              </a:r>
              <a:endPara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  <a:p>
              <a:pPr>
                <a:lnSpc>
                  <a:spcPts val="1150"/>
                </a:lnSpc>
              </a:pPr>
              <a:r>
                <a:rPr lang="ko-KR" altLang="en-US" sz="950" b="1" dirty="0">
                  <a:solidFill>
                    <a:srgbClr val="003684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최대한의 할인</a:t>
              </a:r>
              <a:endParaRPr lang="en-US" altLang="ko-KR" sz="950" b="1" dirty="0">
                <a:solidFill>
                  <a:srgbClr val="003684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622D8C-5295-1056-4EAD-FADE95FFA6D2}"/>
                </a:ext>
              </a:extLst>
            </p:cNvPr>
            <p:cNvSpPr txBox="1"/>
            <p:nvPr/>
          </p:nvSpPr>
          <p:spPr>
            <a:xfrm>
              <a:off x="6994976" y="2893965"/>
              <a:ext cx="1527547" cy="402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en-US" altLang="ko-KR" sz="90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SMB</a:t>
              </a:r>
              <a:r>
                <a:rPr lang="ko-KR" altLang="en-US" sz="90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는 항상 비용에서 어려움을 겪습니다</a:t>
              </a:r>
              <a:r>
                <a:rPr lang="en-US" altLang="ko-KR" sz="90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.</a:t>
              </a:r>
              <a:endParaRPr lang="ko-KR" altLang="en-US" sz="900" spc="2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BA7C3245-6EE9-3997-1D7D-F80D7B827339}"/>
                </a:ext>
              </a:extLst>
            </p:cNvPr>
            <p:cNvSpPr/>
            <p:nvPr/>
          </p:nvSpPr>
          <p:spPr>
            <a:xfrm>
              <a:off x="6921029" y="2982229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7B8494-7EBA-8888-E7A6-49588AC47548}"/>
                </a:ext>
              </a:extLst>
            </p:cNvPr>
            <p:cNvSpPr txBox="1"/>
            <p:nvPr/>
          </p:nvSpPr>
          <p:spPr>
            <a:xfrm>
              <a:off x="6994976" y="3309443"/>
              <a:ext cx="1527547" cy="569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ko-KR" altLang="en-US" sz="90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기술적 완성도를 높이고 불필요한 지출을 최소화하여 모두 고객에게 할인으로 제공합니다</a:t>
              </a:r>
              <a:r>
                <a:rPr lang="en-US" altLang="ko-KR" sz="90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.</a:t>
              </a:r>
              <a:endParaRPr lang="ko-KR" altLang="en-US" sz="900" spc="2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F4399E15-1A75-8999-DE6B-01F13F64651A}"/>
                </a:ext>
              </a:extLst>
            </p:cNvPr>
            <p:cNvSpPr/>
            <p:nvPr/>
          </p:nvSpPr>
          <p:spPr>
            <a:xfrm>
              <a:off x="6921029" y="3397707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11584B7-4A51-7966-D2A7-8DCAB79428C1}"/>
                </a:ext>
              </a:extLst>
            </p:cNvPr>
            <p:cNvSpPr txBox="1"/>
            <p:nvPr/>
          </p:nvSpPr>
          <p:spPr>
            <a:xfrm>
              <a:off x="6994976" y="3873841"/>
              <a:ext cx="1527547" cy="235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>
                <a:lnSpc>
                  <a:spcPts val="1250"/>
                </a:lnSpc>
              </a:pPr>
              <a:r>
                <a:rPr lang="ko-KR" altLang="en-US" sz="90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고객 평균 할인율 </a:t>
              </a:r>
              <a:r>
                <a:rPr lang="en-US" altLang="ko-KR" sz="90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7%+</a:t>
              </a:r>
              <a:endParaRPr lang="ko-KR" altLang="en-US" sz="900" spc="2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EDA4C26F-01B7-A36C-6B03-1CA30B18EC6C}"/>
                </a:ext>
              </a:extLst>
            </p:cNvPr>
            <p:cNvSpPr/>
            <p:nvPr/>
          </p:nvSpPr>
          <p:spPr>
            <a:xfrm>
              <a:off x="6921029" y="3962105"/>
              <a:ext cx="36000" cy="36000"/>
            </a:xfrm>
            <a:prstGeom prst="ellipse">
              <a:avLst/>
            </a:prstGeom>
            <a:solidFill>
              <a:srgbClr val="003684"/>
            </a:solidFill>
            <a:ln w="889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708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097A-DA11-2CAC-874C-3E28571EC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모서리가 둥근 직사각형 90">
            <a:extLst>
              <a:ext uri="{FF2B5EF4-FFF2-40B4-BE49-F238E27FC236}">
                <a16:creationId xmlns:a16="http://schemas.microsoft.com/office/drawing/2014/main" id="{53AB0301-6BCA-ACA7-19CD-34222F39B635}"/>
              </a:ext>
            </a:extLst>
          </p:cNvPr>
          <p:cNvSpPr/>
          <p:nvPr/>
        </p:nvSpPr>
        <p:spPr>
          <a:xfrm rot="10800000">
            <a:off x="4045132" y="1735804"/>
            <a:ext cx="4803807" cy="2916000"/>
          </a:xfrm>
          <a:prstGeom prst="roundRect">
            <a:avLst>
              <a:gd name="adj" fmla="val 4524"/>
            </a:avLst>
          </a:prstGeom>
          <a:gradFill>
            <a:gsLst>
              <a:gs pos="42000">
                <a:schemeClr val="bg1"/>
              </a:gs>
              <a:gs pos="63000">
                <a:srgbClr val="F2F9FF"/>
              </a:gs>
              <a:gs pos="100000">
                <a:srgbClr val="E5F3FE"/>
              </a:gs>
            </a:gsLst>
            <a:lin ang="5400000" scaled="0"/>
          </a:gradFill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cxnSp>
        <p:nvCxnSpPr>
          <p:cNvPr id="160" name="직선 연결선[R] 43">
            <a:extLst>
              <a:ext uri="{FF2B5EF4-FFF2-40B4-BE49-F238E27FC236}">
                <a16:creationId xmlns:a16="http://schemas.microsoft.com/office/drawing/2014/main" id="{83986C6B-824C-A94B-CC1A-94307B5AD724}"/>
              </a:ext>
            </a:extLst>
          </p:cNvPr>
          <p:cNvCxnSpPr>
            <a:cxnSpLocks/>
          </p:cNvCxnSpPr>
          <p:nvPr/>
        </p:nvCxnSpPr>
        <p:spPr>
          <a:xfrm>
            <a:off x="4225080" y="3105200"/>
            <a:ext cx="0" cy="1583995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3" name="직선 연결선[R] 43">
            <a:extLst>
              <a:ext uri="{FF2B5EF4-FFF2-40B4-BE49-F238E27FC236}">
                <a16:creationId xmlns:a16="http://schemas.microsoft.com/office/drawing/2014/main" id="{045227CD-2970-156C-CA0C-AB22CC8BAC67}"/>
              </a:ext>
            </a:extLst>
          </p:cNvPr>
          <p:cNvCxnSpPr>
            <a:cxnSpLocks/>
          </p:cNvCxnSpPr>
          <p:nvPr/>
        </p:nvCxnSpPr>
        <p:spPr>
          <a:xfrm>
            <a:off x="5338613" y="3105200"/>
            <a:ext cx="0" cy="1583995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4" name="직선 연결선[R] 43">
            <a:extLst>
              <a:ext uri="{FF2B5EF4-FFF2-40B4-BE49-F238E27FC236}">
                <a16:creationId xmlns:a16="http://schemas.microsoft.com/office/drawing/2014/main" id="{8A0D16F5-38AE-BBFA-B185-357492A98292}"/>
              </a:ext>
            </a:extLst>
          </p:cNvPr>
          <p:cNvCxnSpPr>
            <a:cxnSpLocks/>
          </p:cNvCxnSpPr>
          <p:nvPr/>
        </p:nvCxnSpPr>
        <p:spPr>
          <a:xfrm>
            <a:off x="6452146" y="3105200"/>
            <a:ext cx="0" cy="1583995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5" name="직선 연결선[R] 43">
            <a:extLst>
              <a:ext uri="{FF2B5EF4-FFF2-40B4-BE49-F238E27FC236}">
                <a16:creationId xmlns:a16="http://schemas.microsoft.com/office/drawing/2014/main" id="{D6764047-F693-416D-8A33-A85692461117}"/>
              </a:ext>
            </a:extLst>
          </p:cNvPr>
          <p:cNvCxnSpPr>
            <a:cxnSpLocks/>
          </p:cNvCxnSpPr>
          <p:nvPr/>
        </p:nvCxnSpPr>
        <p:spPr>
          <a:xfrm>
            <a:off x="7565679" y="3105200"/>
            <a:ext cx="0" cy="1583995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6" name="직선 연결선[R] 43">
            <a:extLst>
              <a:ext uri="{FF2B5EF4-FFF2-40B4-BE49-F238E27FC236}">
                <a16:creationId xmlns:a16="http://schemas.microsoft.com/office/drawing/2014/main" id="{081F1809-5583-4D2E-B424-665F872EFFD1}"/>
              </a:ext>
            </a:extLst>
          </p:cNvPr>
          <p:cNvCxnSpPr>
            <a:cxnSpLocks/>
          </p:cNvCxnSpPr>
          <p:nvPr/>
        </p:nvCxnSpPr>
        <p:spPr>
          <a:xfrm>
            <a:off x="8682451" y="3105200"/>
            <a:ext cx="0" cy="1583995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직선 연결선 73">
            <a:extLst>
              <a:ext uri="{FF2B5EF4-FFF2-40B4-BE49-F238E27FC236}">
                <a16:creationId xmlns:a16="http://schemas.microsoft.com/office/drawing/2014/main" id="{AD8EDAC7-4C1E-CF1C-6ADA-7292887683E8}"/>
              </a:ext>
            </a:extLst>
          </p:cNvPr>
          <p:cNvCxnSpPr>
            <a:cxnSpLocks/>
          </p:cNvCxnSpPr>
          <p:nvPr/>
        </p:nvCxnSpPr>
        <p:spPr>
          <a:xfrm>
            <a:off x="4298736" y="4352010"/>
            <a:ext cx="4373013" cy="0"/>
          </a:xfrm>
          <a:prstGeom prst="line">
            <a:avLst/>
          </a:prstGeom>
          <a:noFill/>
          <a:ln w="8890" cap="flat">
            <a:solidFill>
              <a:srgbClr val="003684"/>
            </a:solidFill>
            <a:prstDash val="solid"/>
            <a:miter lim="800000"/>
            <a:headEnd type="oval" w="sm" len="sm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모서리가 둥근 직사각형 108">
            <a:extLst>
              <a:ext uri="{FF2B5EF4-FFF2-40B4-BE49-F238E27FC236}">
                <a16:creationId xmlns:a16="http://schemas.microsoft.com/office/drawing/2014/main" id="{65717F94-D271-8A3F-1ACE-DBEE00116D40}"/>
              </a:ext>
            </a:extLst>
          </p:cNvPr>
          <p:cNvSpPr/>
          <p:nvPr/>
        </p:nvSpPr>
        <p:spPr>
          <a:xfrm>
            <a:off x="5409149" y="4208010"/>
            <a:ext cx="1323861" cy="288000"/>
          </a:xfrm>
          <a:prstGeom prst="roundRect">
            <a:avLst>
              <a:gd name="adj" fmla="val 18217"/>
            </a:avLst>
          </a:prstGeom>
          <a:solidFill>
            <a:schemeClr val="bg1"/>
          </a:solidFill>
          <a:ln w="8890" cap="flat">
            <a:solidFill>
              <a:srgbClr val="00368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13" name="모서리가 둥근 직사각형 112">
            <a:extLst>
              <a:ext uri="{FF2B5EF4-FFF2-40B4-BE49-F238E27FC236}">
                <a16:creationId xmlns:a16="http://schemas.microsoft.com/office/drawing/2014/main" id="{667577F5-6951-189C-B6D6-54C1EA855158}"/>
              </a:ext>
            </a:extLst>
          </p:cNvPr>
          <p:cNvSpPr/>
          <p:nvPr/>
        </p:nvSpPr>
        <p:spPr>
          <a:xfrm>
            <a:off x="6828573" y="4208010"/>
            <a:ext cx="1679197" cy="288000"/>
          </a:xfrm>
          <a:prstGeom prst="roundRect">
            <a:avLst>
              <a:gd name="adj" fmla="val 18217"/>
            </a:avLst>
          </a:prstGeom>
          <a:solidFill>
            <a:schemeClr val="bg1"/>
          </a:solidFill>
          <a:ln w="8890" cap="flat">
            <a:solidFill>
              <a:srgbClr val="00368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7EF2C-6EF4-1791-7236-C9C59623EA68}"/>
              </a:ext>
            </a:extLst>
          </p:cNvPr>
          <p:cNvSpPr txBox="1"/>
          <p:nvPr/>
        </p:nvSpPr>
        <p:spPr>
          <a:xfrm>
            <a:off x="288413" y="1254811"/>
            <a:ext cx="315569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프로젝트 비용 요소 별 비중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76C13B-EA20-FE96-5A61-DF8B44FC55F8}"/>
              </a:ext>
            </a:extLst>
          </p:cNvPr>
          <p:cNvSpPr txBox="1"/>
          <p:nvPr/>
        </p:nvSpPr>
        <p:spPr>
          <a:xfrm>
            <a:off x="4010159" y="1254811"/>
            <a:ext cx="3416045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위시켓의 업무 구조</a:t>
            </a:r>
          </a:p>
        </p:txBody>
      </p:sp>
      <p:cxnSp>
        <p:nvCxnSpPr>
          <p:cNvPr id="22" name="직선 연결선[R] 21">
            <a:extLst>
              <a:ext uri="{FF2B5EF4-FFF2-40B4-BE49-F238E27FC236}">
                <a16:creationId xmlns:a16="http://schemas.microsoft.com/office/drawing/2014/main" id="{A4FB106E-4E8C-5A78-76C6-3AA418A02513}"/>
              </a:ext>
            </a:extLst>
          </p:cNvPr>
          <p:cNvCxnSpPr>
            <a:cxnSpLocks/>
          </p:cNvCxnSpPr>
          <p:nvPr/>
        </p:nvCxnSpPr>
        <p:spPr>
          <a:xfrm>
            <a:off x="4045134" y="1552123"/>
            <a:ext cx="4809437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A5582F5-4680-8E57-31D6-E88ADAC52AD9}"/>
              </a:ext>
            </a:extLst>
          </p:cNvPr>
          <p:cNvSpPr txBox="1"/>
          <p:nvPr/>
        </p:nvSpPr>
        <p:spPr>
          <a:xfrm>
            <a:off x="288413" y="188998"/>
            <a:ext cx="85605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데이터부터 시스템 연동까지</a:t>
            </a:r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: 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위시켓 컨소시엄을 통해 </a:t>
            </a:r>
            <a:r>
              <a:rPr lang="en-US" altLang="ko-KR" b="1" dirty="0">
                <a:solidFill>
                  <a:srgbClr val="00206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End-to-End Delivery</a:t>
            </a:r>
            <a:endParaRPr lang="ko-KR" altLang="en-US" b="1" dirty="0">
              <a:solidFill>
                <a:srgbClr val="002060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788B3DA8-2826-4AEE-2BB7-564A41CD89A5}"/>
              </a:ext>
            </a:extLst>
          </p:cNvPr>
          <p:cNvCxnSpPr/>
          <p:nvPr/>
        </p:nvCxnSpPr>
        <p:spPr>
          <a:xfrm>
            <a:off x="0" y="1100407"/>
            <a:ext cx="914400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8967EE-DEC7-385B-D121-8F6EDA46471D}"/>
              </a:ext>
            </a:extLst>
          </p:cNvPr>
          <p:cNvSpPr txBox="1"/>
          <p:nvPr/>
        </p:nvSpPr>
        <p:spPr>
          <a:xfrm>
            <a:off x="288413" y="469129"/>
            <a:ext cx="8560527" cy="505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SMB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의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프로젝트는 주로 새로운 비즈니스 목표를 위해 시작되며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정돈되지 않고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아이디어 중심으로 출발합니다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이러한 니즈에서 요구 사항을 정제해 목표를 달성하기 위해서는 다양한 전문성이 필요합니다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위시켓은 고객의 기술 상황과 요구사항에 따라 유연하게 컨소시엄을 구성합니다</a:t>
            </a:r>
            <a:r>
              <a:rPr lang="en-US" altLang="ko-KR" sz="11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0727C-24CE-4646-9DC1-DF40B26261DB}"/>
              </a:ext>
            </a:extLst>
          </p:cNvPr>
          <p:cNvSpPr txBox="1"/>
          <p:nvPr/>
        </p:nvSpPr>
        <p:spPr>
          <a:xfrm>
            <a:off x="2096278" y="1291661"/>
            <a:ext cx="159858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800" dirty="0">
                <a:solidFill>
                  <a:srgbClr val="424242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위시켓 </a:t>
            </a:r>
            <a:r>
              <a:rPr lang="en-US" altLang="ko-KR" sz="800" dirty="0">
                <a:solidFill>
                  <a:srgbClr val="424242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695</a:t>
            </a:r>
            <a:r>
              <a:rPr lang="ko-KR" altLang="en-US" sz="800" dirty="0">
                <a:solidFill>
                  <a:srgbClr val="424242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개 프로젝트 평균</a:t>
            </a:r>
            <a:endParaRPr lang="ko-Kore-KR" altLang="en-US" sz="800" dirty="0">
              <a:solidFill>
                <a:srgbClr val="424242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25" name="직선 연결선[R] 24">
            <a:extLst>
              <a:ext uri="{FF2B5EF4-FFF2-40B4-BE49-F238E27FC236}">
                <a16:creationId xmlns:a16="http://schemas.microsoft.com/office/drawing/2014/main" id="{3A46CFAD-F987-A49D-A06E-5435B970995F}"/>
              </a:ext>
            </a:extLst>
          </p:cNvPr>
          <p:cNvCxnSpPr>
            <a:cxnSpLocks/>
          </p:cNvCxnSpPr>
          <p:nvPr/>
        </p:nvCxnSpPr>
        <p:spPr>
          <a:xfrm>
            <a:off x="331106" y="1552123"/>
            <a:ext cx="3271630" cy="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8" name="차트 27">
            <a:extLst>
              <a:ext uri="{FF2B5EF4-FFF2-40B4-BE49-F238E27FC236}">
                <a16:creationId xmlns:a16="http://schemas.microsoft.com/office/drawing/2014/main" id="{1827A87E-89C3-29A5-0FD4-439AD52D2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76420" y="2512536"/>
          <a:ext cx="1403889" cy="140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9C880E21-8047-D949-4A0C-698D6A145A59}"/>
              </a:ext>
            </a:extLst>
          </p:cNvPr>
          <p:cNvSpPr txBox="1"/>
          <p:nvPr/>
        </p:nvSpPr>
        <p:spPr>
          <a:xfrm>
            <a:off x="4225080" y="1853813"/>
            <a:ext cx="4454132" cy="27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위시켓 </a:t>
            </a:r>
            <a:r>
              <a:rPr lang="en-US" altLang="ko-KR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SMB </a:t>
            </a:r>
            <a:r>
              <a:rPr lang="ko-KR" altLang="en-US" sz="1000" b="1" dirty="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프로젝트 컨소시엄</a:t>
            </a:r>
          </a:p>
        </p:txBody>
      </p:sp>
      <p:sp>
        <p:nvSpPr>
          <p:cNvPr id="159" name="오른쪽 화살표[R] 158">
            <a:extLst>
              <a:ext uri="{FF2B5EF4-FFF2-40B4-BE49-F238E27FC236}">
                <a16:creationId xmlns:a16="http://schemas.microsoft.com/office/drawing/2014/main" id="{C876F593-1B65-39D8-C3BF-051F37323B02}"/>
              </a:ext>
            </a:extLst>
          </p:cNvPr>
          <p:cNvSpPr/>
          <p:nvPr/>
        </p:nvSpPr>
        <p:spPr>
          <a:xfrm rot="5400000">
            <a:off x="6359407" y="2861558"/>
            <a:ext cx="175257" cy="120592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0000">
                <a:srgbClr val="79BDF5"/>
              </a:gs>
              <a:gs pos="100000">
                <a:srgbClr val="79BDF5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25" name="모서리가 둥근 직사각형 124">
            <a:extLst>
              <a:ext uri="{FF2B5EF4-FFF2-40B4-BE49-F238E27FC236}">
                <a16:creationId xmlns:a16="http://schemas.microsoft.com/office/drawing/2014/main" id="{4659D623-E926-EEBB-70E3-35756FF599FE}"/>
              </a:ext>
            </a:extLst>
          </p:cNvPr>
          <p:cNvSpPr/>
          <p:nvPr/>
        </p:nvSpPr>
        <p:spPr>
          <a:xfrm>
            <a:off x="4225080" y="2446432"/>
            <a:ext cx="1013780" cy="320400"/>
          </a:xfrm>
          <a:prstGeom prst="roundRect">
            <a:avLst>
              <a:gd name="adj" fmla="val 18217"/>
            </a:avLst>
          </a:prstGeom>
          <a:solidFill>
            <a:srgbClr val="9E9E9E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5C69F8E-CED8-A82A-3F05-DD45869FEF7D}"/>
              </a:ext>
            </a:extLst>
          </p:cNvPr>
          <p:cNvSpPr txBox="1"/>
          <p:nvPr/>
        </p:nvSpPr>
        <p:spPr>
          <a:xfrm>
            <a:off x="4235783" y="2483823"/>
            <a:ext cx="99237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ko-KR" sz="85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UI·UX</a:t>
            </a:r>
            <a:endParaRPr lang="ko-KR" altLang="en-US" sz="850" b="1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75EB02-FED1-B68E-247A-726B4BDA30B1}"/>
              </a:ext>
            </a:extLst>
          </p:cNvPr>
          <p:cNvSpPr/>
          <p:nvPr/>
        </p:nvSpPr>
        <p:spPr>
          <a:xfrm>
            <a:off x="5368080" y="2446432"/>
            <a:ext cx="1013780" cy="320400"/>
          </a:xfrm>
          <a:prstGeom prst="roundRect">
            <a:avLst>
              <a:gd name="adj" fmla="val 18217"/>
            </a:avLst>
          </a:prstGeom>
          <a:solidFill>
            <a:srgbClr val="FF6B21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03130-CC18-1A78-B966-DF1636CC874C}"/>
              </a:ext>
            </a:extLst>
          </p:cNvPr>
          <p:cNvSpPr txBox="1"/>
          <p:nvPr/>
        </p:nvSpPr>
        <p:spPr>
          <a:xfrm>
            <a:off x="5378783" y="2483823"/>
            <a:ext cx="99237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85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컨설팅 </a:t>
            </a:r>
            <a:r>
              <a:rPr lang="en-US" altLang="ko-KR" sz="85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&amp;</a:t>
            </a:r>
            <a:r>
              <a:rPr lang="ko-KR" altLang="en-US" sz="85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마케팅</a:t>
            </a: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749042ED-9E51-F59F-58D4-344DAA137F94}"/>
              </a:ext>
            </a:extLst>
          </p:cNvPr>
          <p:cNvSpPr/>
          <p:nvPr/>
        </p:nvSpPr>
        <p:spPr>
          <a:xfrm>
            <a:off x="6515944" y="2446432"/>
            <a:ext cx="1013780" cy="320400"/>
          </a:xfrm>
          <a:prstGeom prst="roundRect">
            <a:avLst>
              <a:gd name="adj" fmla="val 18217"/>
            </a:avLst>
          </a:prstGeom>
          <a:solidFill>
            <a:srgbClr val="37B18F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65376-2967-C17F-0588-95AA4EAC3513}"/>
              </a:ext>
            </a:extLst>
          </p:cNvPr>
          <p:cNvSpPr txBox="1"/>
          <p:nvPr/>
        </p:nvSpPr>
        <p:spPr>
          <a:xfrm>
            <a:off x="6526647" y="2483823"/>
            <a:ext cx="99237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85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서비스 전문 개발사</a:t>
            </a: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CFA0DA59-93C6-9683-0616-B67C7780464A}"/>
              </a:ext>
            </a:extLst>
          </p:cNvPr>
          <p:cNvSpPr/>
          <p:nvPr/>
        </p:nvSpPr>
        <p:spPr>
          <a:xfrm>
            <a:off x="7668671" y="2446432"/>
            <a:ext cx="1013780" cy="320400"/>
          </a:xfrm>
          <a:prstGeom prst="roundRect">
            <a:avLst>
              <a:gd name="adj" fmla="val 18217"/>
            </a:avLst>
          </a:prstGeom>
          <a:solidFill>
            <a:srgbClr val="003684"/>
          </a:solidFill>
          <a:ln w="889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C5E87-D5D6-94DD-6132-10A69F5C5819}"/>
              </a:ext>
            </a:extLst>
          </p:cNvPr>
          <p:cNvSpPr txBox="1"/>
          <p:nvPr/>
        </p:nvSpPr>
        <p:spPr>
          <a:xfrm>
            <a:off x="7679374" y="2483823"/>
            <a:ext cx="992375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ko-KR" sz="850" b="1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Cloud</a:t>
            </a:r>
            <a:endParaRPr lang="ko-KR" altLang="en-US" sz="850" b="1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66F11-E10C-2F50-BF5E-C2BBC4E8B877}"/>
              </a:ext>
            </a:extLst>
          </p:cNvPr>
          <p:cNvSpPr txBox="1"/>
          <p:nvPr/>
        </p:nvSpPr>
        <p:spPr>
          <a:xfrm>
            <a:off x="2641321" y="2072833"/>
            <a:ext cx="1008000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80"/>
              </a:lnSpc>
            </a:pPr>
            <a:r>
              <a:rPr lang="en-US" altLang="ko-KR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UI/UX </a:t>
            </a:r>
            <a:r>
              <a:rPr lang="ko-KR" altLang="en-US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기획</a:t>
            </a:r>
            <a:r>
              <a:rPr lang="en-US" altLang="ko-KR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및 개발 </a:t>
            </a:r>
            <a:endParaRPr lang="en-US" altLang="ko-KR" sz="95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ts val="1280"/>
              </a:lnSpc>
            </a:pPr>
            <a:r>
              <a:rPr lang="en-US" altLang="ko-KR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(11%)</a:t>
            </a:r>
          </a:p>
        </p:txBody>
      </p:sp>
      <p:sp>
        <p:nvSpPr>
          <p:cNvPr id="35" name="자유형: 도형 31">
            <a:extLst>
              <a:ext uri="{FF2B5EF4-FFF2-40B4-BE49-F238E27FC236}">
                <a16:creationId xmlns:a16="http://schemas.microsoft.com/office/drawing/2014/main" id="{78F0E61E-A7D2-FEEA-AA9D-4A45E69703B8}"/>
              </a:ext>
            </a:extLst>
          </p:cNvPr>
          <p:cNvSpPr/>
          <p:nvPr/>
        </p:nvSpPr>
        <p:spPr>
          <a:xfrm rot="16200000">
            <a:off x="1941897" y="1977814"/>
            <a:ext cx="428400" cy="828000"/>
          </a:xfrm>
          <a:custGeom>
            <a:avLst/>
            <a:gdLst>
              <a:gd name="connsiteX0" fmla="*/ 0 w 312420"/>
              <a:gd name="connsiteY0" fmla="*/ 0 h 556260"/>
              <a:gd name="connsiteX1" fmla="*/ 312420 w 312420"/>
              <a:gd name="connsiteY1" fmla="*/ 312420 h 556260"/>
              <a:gd name="connsiteX2" fmla="*/ 312420 w 312420"/>
              <a:gd name="connsiteY2" fmla="*/ 556260 h 556260"/>
              <a:gd name="connsiteX0" fmla="*/ 0 w 312420"/>
              <a:gd name="connsiteY0" fmla="*/ 0 h 876779"/>
              <a:gd name="connsiteX1" fmla="*/ 312420 w 312420"/>
              <a:gd name="connsiteY1" fmla="*/ 312420 h 876779"/>
              <a:gd name="connsiteX2" fmla="*/ 312420 w 312420"/>
              <a:gd name="connsiteY2" fmla="*/ 876779 h 87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" h="876779">
                <a:moveTo>
                  <a:pt x="0" y="0"/>
                </a:moveTo>
                <a:lnTo>
                  <a:pt x="312420" y="312420"/>
                </a:lnTo>
                <a:lnTo>
                  <a:pt x="312420" y="876779"/>
                </a:lnTo>
              </a:path>
            </a:pathLst>
          </a:custGeom>
          <a:noFill/>
          <a:ln w="63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 altLang="en-US" kern="1200"/>
          </a:p>
        </p:txBody>
      </p:sp>
      <p:sp>
        <p:nvSpPr>
          <p:cNvPr id="50" name="자유형: 도형 30">
            <a:extLst>
              <a:ext uri="{FF2B5EF4-FFF2-40B4-BE49-F238E27FC236}">
                <a16:creationId xmlns:a16="http://schemas.microsoft.com/office/drawing/2014/main" id="{02A30EF2-934B-B3BE-B2D3-5F2D86801EE6}"/>
              </a:ext>
            </a:extLst>
          </p:cNvPr>
          <p:cNvSpPr/>
          <p:nvPr/>
        </p:nvSpPr>
        <p:spPr>
          <a:xfrm rot="10800000">
            <a:off x="725153" y="2489655"/>
            <a:ext cx="662940" cy="472312"/>
          </a:xfrm>
          <a:custGeom>
            <a:avLst/>
            <a:gdLst>
              <a:gd name="connsiteX0" fmla="*/ 0 w 312420"/>
              <a:gd name="connsiteY0" fmla="*/ 0 h 556260"/>
              <a:gd name="connsiteX1" fmla="*/ 312420 w 312420"/>
              <a:gd name="connsiteY1" fmla="*/ 312420 h 556260"/>
              <a:gd name="connsiteX2" fmla="*/ 312420 w 312420"/>
              <a:gd name="connsiteY2" fmla="*/ 556260 h 556260"/>
              <a:gd name="connsiteX0" fmla="*/ 0 w 312420"/>
              <a:gd name="connsiteY0" fmla="*/ 0 h 556260"/>
              <a:gd name="connsiteX1" fmla="*/ 312420 w 312420"/>
              <a:gd name="connsiteY1" fmla="*/ 170326 h 556260"/>
              <a:gd name="connsiteX2" fmla="*/ 312420 w 312420"/>
              <a:gd name="connsiteY2" fmla="*/ 55626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" h="556260">
                <a:moveTo>
                  <a:pt x="0" y="0"/>
                </a:moveTo>
                <a:lnTo>
                  <a:pt x="312420" y="170326"/>
                </a:lnTo>
                <a:lnTo>
                  <a:pt x="312420" y="556260"/>
                </a:lnTo>
              </a:path>
            </a:pathLst>
          </a:custGeom>
          <a:noFill/>
          <a:ln w="63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 altLang="en-US" kern="1200"/>
          </a:p>
        </p:txBody>
      </p:sp>
      <p:pic>
        <p:nvPicPr>
          <p:cNvPr id="73" name="그림 72" descr="다채로움, 큐브이(가) 표시된 사진&#10;&#10;자동 생성된 설명">
            <a:extLst>
              <a:ext uri="{FF2B5EF4-FFF2-40B4-BE49-F238E27FC236}">
                <a16:creationId xmlns:a16="http://schemas.microsoft.com/office/drawing/2014/main" id="{03426569-5ED6-4C08-AD5C-85A917830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00" y="1908305"/>
            <a:ext cx="175958" cy="1759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BCA3B3-7184-7D25-6840-28A3B5A4DE38}"/>
              </a:ext>
            </a:extLst>
          </p:cNvPr>
          <p:cNvSpPr txBox="1"/>
          <p:nvPr/>
        </p:nvSpPr>
        <p:spPr>
          <a:xfrm>
            <a:off x="305107" y="2072833"/>
            <a:ext cx="1365765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80"/>
              </a:lnSpc>
            </a:pPr>
            <a:r>
              <a:rPr lang="ko-KR" altLang="en-US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사업성 검증 및 고도화 </a:t>
            </a:r>
            <a:r>
              <a:rPr lang="en-US" altLang="ko-KR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(17%)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0B5D29-9752-B9C3-85D0-88BD43F1892B}"/>
              </a:ext>
            </a:extLst>
          </p:cNvPr>
          <p:cNvSpPr txBox="1"/>
          <p:nvPr/>
        </p:nvSpPr>
        <p:spPr>
          <a:xfrm>
            <a:off x="2641321" y="3987118"/>
            <a:ext cx="1008000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80"/>
              </a:lnSpc>
            </a:pPr>
            <a:r>
              <a:rPr lang="ko-KR" altLang="en-US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핵심 서비스 구축 </a:t>
            </a:r>
            <a:r>
              <a:rPr lang="en-US" altLang="ko-KR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(48%)</a:t>
            </a:r>
          </a:p>
        </p:txBody>
      </p:sp>
      <p:sp>
        <p:nvSpPr>
          <p:cNvPr id="33" name="자유형: 도형 30">
            <a:extLst>
              <a:ext uri="{FF2B5EF4-FFF2-40B4-BE49-F238E27FC236}">
                <a16:creationId xmlns:a16="http://schemas.microsoft.com/office/drawing/2014/main" id="{77793346-4F7A-9C33-9259-5A30EF8E7EA6}"/>
              </a:ext>
            </a:extLst>
          </p:cNvPr>
          <p:cNvSpPr/>
          <p:nvPr/>
        </p:nvSpPr>
        <p:spPr>
          <a:xfrm rot="10800000" flipH="1" flipV="1">
            <a:off x="2291871" y="3491783"/>
            <a:ext cx="662940" cy="472312"/>
          </a:xfrm>
          <a:custGeom>
            <a:avLst/>
            <a:gdLst>
              <a:gd name="connsiteX0" fmla="*/ 0 w 312420"/>
              <a:gd name="connsiteY0" fmla="*/ 0 h 556260"/>
              <a:gd name="connsiteX1" fmla="*/ 312420 w 312420"/>
              <a:gd name="connsiteY1" fmla="*/ 312420 h 556260"/>
              <a:gd name="connsiteX2" fmla="*/ 312420 w 312420"/>
              <a:gd name="connsiteY2" fmla="*/ 556260 h 556260"/>
              <a:gd name="connsiteX0" fmla="*/ 0 w 312420"/>
              <a:gd name="connsiteY0" fmla="*/ 0 h 556260"/>
              <a:gd name="connsiteX1" fmla="*/ 312420 w 312420"/>
              <a:gd name="connsiteY1" fmla="*/ 170326 h 556260"/>
              <a:gd name="connsiteX2" fmla="*/ 312420 w 312420"/>
              <a:gd name="connsiteY2" fmla="*/ 55626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" h="556260">
                <a:moveTo>
                  <a:pt x="0" y="0"/>
                </a:moveTo>
                <a:lnTo>
                  <a:pt x="312420" y="170326"/>
                </a:lnTo>
                <a:lnTo>
                  <a:pt x="312420" y="556260"/>
                </a:lnTo>
              </a:path>
            </a:pathLst>
          </a:custGeom>
          <a:noFill/>
          <a:ln w="63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 altLang="en-US" kern="1200"/>
          </a:p>
        </p:txBody>
      </p:sp>
      <p:sp>
        <p:nvSpPr>
          <p:cNvPr id="36" name="자유형: 도형 30">
            <a:extLst>
              <a:ext uri="{FF2B5EF4-FFF2-40B4-BE49-F238E27FC236}">
                <a16:creationId xmlns:a16="http://schemas.microsoft.com/office/drawing/2014/main" id="{D8BAABDD-0B30-6151-41ED-35B21A810D8D}"/>
              </a:ext>
            </a:extLst>
          </p:cNvPr>
          <p:cNvSpPr/>
          <p:nvPr/>
        </p:nvSpPr>
        <p:spPr>
          <a:xfrm rot="10800000" flipV="1">
            <a:off x="725153" y="3491783"/>
            <a:ext cx="662940" cy="472312"/>
          </a:xfrm>
          <a:custGeom>
            <a:avLst/>
            <a:gdLst>
              <a:gd name="connsiteX0" fmla="*/ 0 w 312420"/>
              <a:gd name="connsiteY0" fmla="*/ 0 h 556260"/>
              <a:gd name="connsiteX1" fmla="*/ 312420 w 312420"/>
              <a:gd name="connsiteY1" fmla="*/ 312420 h 556260"/>
              <a:gd name="connsiteX2" fmla="*/ 312420 w 312420"/>
              <a:gd name="connsiteY2" fmla="*/ 556260 h 556260"/>
              <a:gd name="connsiteX0" fmla="*/ 0 w 312420"/>
              <a:gd name="connsiteY0" fmla="*/ 0 h 556260"/>
              <a:gd name="connsiteX1" fmla="*/ 312420 w 312420"/>
              <a:gd name="connsiteY1" fmla="*/ 170326 h 556260"/>
              <a:gd name="connsiteX2" fmla="*/ 312420 w 312420"/>
              <a:gd name="connsiteY2" fmla="*/ 55626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" h="556260">
                <a:moveTo>
                  <a:pt x="0" y="0"/>
                </a:moveTo>
                <a:lnTo>
                  <a:pt x="312420" y="170326"/>
                </a:lnTo>
                <a:lnTo>
                  <a:pt x="312420" y="556260"/>
                </a:lnTo>
              </a:path>
            </a:pathLst>
          </a:custGeom>
          <a:noFill/>
          <a:ln w="63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 altLang="en-US" kern="1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5C6698-094D-F22B-74FE-E606238BC497}"/>
              </a:ext>
            </a:extLst>
          </p:cNvPr>
          <p:cNvSpPr txBox="1"/>
          <p:nvPr/>
        </p:nvSpPr>
        <p:spPr>
          <a:xfrm>
            <a:off x="305108" y="3987118"/>
            <a:ext cx="1008000" cy="402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ts val="1280"/>
              </a:lnSpc>
            </a:pPr>
            <a:r>
              <a:rPr lang="ko-KR" altLang="en-US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기존 시스템 통합 </a:t>
            </a:r>
            <a:r>
              <a:rPr lang="en-US" altLang="ko-KR" sz="9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(24%)</a:t>
            </a:r>
          </a:p>
        </p:txBody>
      </p:sp>
      <p:cxnSp>
        <p:nvCxnSpPr>
          <p:cNvPr id="58" name="연결선: 꺾임 21">
            <a:extLst>
              <a:ext uri="{FF2B5EF4-FFF2-40B4-BE49-F238E27FC236}">
                <a16:creationId xmlns:a16="http://schemas.microsoft.com/office/drawing/2014/main" id="{7426267B-3E78-CA36-C434-27E410634AA1}"/>
              </a:ext>
            </a:extLst>
          </p:cNvPr>
          <p:cNvCxnSpPr>
            <a:cxnSpLocks/>
            <a:stCxn id="125" idx="0"/>
            <a:endCxn id="6" idx="0"/>
          </p:cNvCxnSpPr>
          <p:nvPr/>
        </p:nvCxnSpPr>
        <p:spPr>
          <a:xfrm rot="5400000" flipH="1" flipV="1">
            <a:off x="6453765" y="724637"/>
            <a:ext cx="12700" cy="3443591"/>
          </a:xfrm>
          <a:prstGeom prst="bentConnector3">
            <a:avLst>
              <a:gd name="adj1" fmla="val 1345244"/>
            </a:avLst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직선 연결선[R] 45">
            <a:extLst>
              <a:ext uri="{FF2B5EF4-FFF2-40B4-BE49-F238E27FC236}">
                <a16:creationId xmlns:a16="http://schemas.microsoft.com/office/drawing/2014/main" id="{5A3A9EBC-99D0-6474-9C0E-5810484EB6F2}"/>
              </a:ext>
            </a:extLst>
          </p:cNvPr>
          <p:cNvCxnSpPr>
            <a:cxnSpLocks/>
            <a:stCxn id="88" idx="2"/>
          </p:cNvCxnSpPr>
          <p:nvPr/>
        </p:nvCxnSpPr>
        <p:spPr>
          <a:xfrm>
            <a:off x="6452146" y="2128244"/>
            <a:ext cx="0" cy="158400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직선 연결선[R] 46">
            <a:extLst>
              <a:ext uri="{FF2B5EF4-FFF2-40B4-BE49-F238E27FC236}">
                <a16:creationId xmlns:a16="http://schemas.microsoft.com/office/drawing/2014/main" id="{0A809DD4-8746-256F-9345-4AA42E8E2AEA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5874970" y="2286614"/>
            <a:ext cx="0" cy="159818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6" name="직선 연결선[R] 75">
            <a:extLst>
              <a:ext uri="{FF2B5EF4-FFF2-40B4-BE49-F238E27FC236}">
                <a16:creationId xmlns:a16="http://schemas.microsoft.com/office/drawing/2014/main" id="{49691B84-6AFA-D1B6-CE5B-2366529E5D41}"/>
              </a:ext>
            </a:extLst>
          </p:cNvPr>
          <p:cNvCxnSpPr>
            <a:cxnSpLocks/>
          </p:cNvCxnSpPr>
          <p:nvPr/>
        </p:nvCxnSpPr>
        <p:spPr>
          <a:xfrm>
            <a:off x="7022834" y="2286614"/>
            <a:ext cx="0" cy="159818"/>
          </a:xfrm>
          <a:prstGeom prst="line">
            <a:avLst/>
          </a:prstGeom>
          <a:noFill/>
          <a:ln w="6350" cap="flat">
            <a:solidFill>
              <a:srgbClr val="BDBDB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3E5134BC-DBDD-E1B6-3B0A-6171A5F7CEF4}"/>
              </a:ext>
            </a:extLst>
          </p:cNvPr>
          <p:cNvGrpSpPr/>
          <p:nvPr/>
        </p:nvGrpSpPr>
        <p:grpSpPr>
          <a:xfrm>
            <a:off x="4298736" y="3097266"/>
            <a:ext cx="4373013" cy="288000"/>
            <a:chOff x="4298736" y="3136536"/>
            <a:chExt cx="4373013" cy="288000"/>
          </a:xfrm>
        </p:grpSpPr>
        <p:cxnSp>
          <p:nvCxnSpPr>
            <p:cNvPr id="64" name="직선 연결선 73">
              <a:extLst>
                <a:ext uri="{FF2B5EF4-FFF2-40B4-BE49-F238E27FC236}">
                  <a16:creationId xmlns:a16="http://schemas.microsoft.com/office/drawing/2014/main" id="{EBAB2987-7044-0AA8-5AEF-86B654B450E0}"/>
                </a:ext>
              </a:extLst>
            </p:cNvPr>
            <p:cNvCxnSpPr>
              <a:cxnSpLocks/>
            </p:cNvCxnSpPr>
            <p:nvPr/>
          </p:nvCxnSpPr>
          <p:spPr>
            <a:xfrm>
              <a:off x="4298736" y="3274655"/>
              <a:ext cx="4373013" cy="0"/>
            </a:xfrm>
            <a:prstGeom prst="line">
              <a:avLst/>
            </a:prstGeom>
            <a:noFill/>
            <a:ln w="8890" cap="flat">
              <a:solidFill>
                <a:srgbClr val="9E9E9E"/>
              </a:solidFill>
              <a:prstDash val="solid"/>
              <a:miter lim="800000"/>
              <a:headEnd type="oval" w="sm" len="sm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9294DDD2-BCFC-E34A-89F8-23F408870C5D}"/>
                </a:ext>
              </a:extLst>
            </p:cNvPr>
            <p:cNvGrpSpPr/>
            <p:nvPr/>
          </p:nvGrpSpPr>
          <p:grpSpPr>
            <a:xfrm>
              <a:off x="4547118" y="3136536"/>
              <a:ext cx="1013780" cy="288000"/>
              <a:chOff x="4547118" y="3136536"/>
              <a:chExt cx="1013780" cy="288000"/>
            </a:xfrm>
          </p:grpSpPr>
          <p:sp>
            <p:nvSpPr>
              <p:cNvPr id="9" name="모서리가 둥근 직사각형 8">
                <a:extLst>
                  <a:ext uri="{FF2B5EF4-FFF2-40B4-BE49-F238E27FC236}">
                    <a16:creationId xmlns:a16="http://schemas.microsoft.com/office/drawing/2014/main" id="{92BD9249-F82F-481D-FD99-B725F7040EEA}"/>
                  </a:ext>
                </a:extLst>
              </p:cNvPr>
              <p:cNvSpPr/>
              <p:nvPr/>
            </p:nvSpPr>
            <p:spPr>
              <a:xfrm>
                <a:off x="4547118" y="3136536"/>
                <a:ext cx="1013780" cy="288000"/>
              </a:xfrm>
              <a:prstGeom prst="roundRect">
                <a:avLst>
                  <a:gd name="adj" fmla="val 18217"/>
                </a:avLst>
              </a:prstGeom>
              <a:solidFill>
                <a:schemeClr val="bg1"/>
              </a:solidFill>
              <a:ln w="8890" cap="flat">
                <a:solidFill>
                  <a:srgbClr val="9E9E9E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ore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맑은 고딕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84CC01-A748-0433-1B4A-491204B71ADE}"/>
                  </a:ext>
                </a:extLst>
              </p:cNvPr>
              <p:cNvSpPr txBox="1"/>
              <p:nvPr/>
            </p:nvSpPr>
            <p:spPr>
              <a:xfrm>
                <a:off x="4566667" y="3162556"/>
                <a:ext cx="981926" cy="2359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t">
                <a:spAutoFit/>
              </a:bodyPr>
              <a:lstStyle/>
              <a:p>
                <a:pPr algn="ctr">
                  <a:lnSpc>
                    <a:spcPts val="1250"/>
                  </a:lnSpc>
                </a:pPr>
                <a:r>
                  <a:rPr lang="ko-KR" altLang="en-US" sz="850" dirty="0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서비스 </a:t>
                </a:r>
                <a:r>
                  <a:rPr lang="en-US" altLang="ko-KR" sz="850" dirty="0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UI·UX</a:t>
                </a:r>
                <a:r>
                  <a:rPr lang="ko-KR" altLang="en-US" sz="850" dirty="0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 기획</a:t>
                </a:r>
              </a:p>
            </p:txBody>
          </p:sp>
        </p:grpSp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A473C822-3C1F-EF71-29CC-BC40109B2D53}"/>
                </a:ext>
              </a:extLst>
            </p:cNvPr>
            <p:cNvGrpSpPr/>
            <p:nvPr/>
          </p:nvGrpSpPr>
          <p:grpSpPr>
            <a:xfrm>
              <a:off x="7495144" y="3136536"/>
              <a:ext cx="1013780" cy="288000"/>
              <a:chOff x="4547118" y="3136536"/>
              <a:chExt cx="1013780" cy="288000"/>
            </a:xfrm>
          </p:grpSpPr>
          <p:sp>
            <p:nvSpPr>
              <p:cNvPr id="81" name="모서리가 둥근 직사각형 80">
                <a:extLst>
                  <a:ext uri="{FF2B5EF4-FFF2-40B4-BE49-F238E27FC236}">
                    <a16:creationId xmlns:a16="http://schemas.microsoft.com/office/drawing/2014/main" id="{4A9933BD-CFBC-82DB-C35A-DA1FCA5541D7}"/>
                  </a:ext>
                </a:extLst>
              </p:cNvPr>
              <p:cNvSpPr/>
              <p:nvPr/>
            </p:nvSpPr>
            <p:spPr>
              <a:xfrm>
                <a:off x="4547118" y="3136536"/>
                <a:ext cx="1013780" cy="288000"/>
              </a:xfrm>
              <a:prstGeom prst="roundRect">
                <a:avLst>
                  <a:gd name="adj" fmla="val 18217"/>
                </a:avLst>
              </a:prstGeom>
              <a:solidFill>
                <a:schemeClr val="bg1"/>
              </a:solidFill>
              <a:ln w="8890" cap="flat">
                <a:solidFill>
                  <a:srgbClr val="9E9E9E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ore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맑은 고딕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63B3AB8-8BA9-9D8E-C399-9CBC1753E84D}"/>
                  </a:ext>
                </a:extLst>
              </p:cNvPr>
              <p:cNvSpPr txBox="1"/>
              <p:nvPr/>
            </p:nvSpPr>
            <p:spPr>
              <a:xfrm>
                <a:off x="4566667" y="3162556"/>
                <a:ext cx="981926" cy="2359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t">
                <a:spAutoFit/>
              </a:bodyPr>
              <a:lstStyle/>
              <a:p>
                <a:pPr algn="ctr">
                  <a:lnSpc>
                    <a:spcPts val="1250"/>
                  </a:lnSpc>
                </a:pPr>
                <a:r>
                  <a:rPr lang="en-US" altLang="ko-KR" sz="850" dirty="0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UI·UX</a:t>
                </a:r>
                <a:r>
                  <a:rPr lang="ko-KR" altLang="en-US" sz="850" dirty="0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 개발</a:t>
                </a:r>
              </a:p>
            </p:txBody>
          </p:sp>
        </p:grpSp>
      </p:grpSp>
      <p:cxnSp>
        <p:nvCxnSpPr>
          <p:cNvPr id="86" name="직선 연결선 73">
            <a:extLst>
              <a:ext uri="{FF2B5EF4-FFF2-40B4-BE49-F238E27FC236}">
                <a16:creationId xmlns:a16="http://schemas.microsoft.com/office/drawing/2014/main" id="{53893326-0E67-7508-EC0C-8F2B6E5922AA}"/>
              </a:ext>
            </a:extLst>
          </p:cNvPr>
          <p:cNvCxnSpPr>
            <a:cxnSpLocks/>
          </p:cNvCxnSpPr>
          <p:nvPr/>
        </p:nvCxnSpPr>
        <p:spPr>
          <a:xfrm>
            <a:off x="4298736" y="3611243"/>
            <a:ext cx="4373013" cy="0"/>
          </a:xfrm>
          <a:prstGeom prst="line">
            <a:avLst/>
          </a:prstGeom>
          <a:noFill/>
          <a:ln w="8890" cap="flat">
            <a:solidFill>
              <a:srgbClr val="FF6B21"/>
            </a:solidFill>
            <a:prstDash val="solid"/>
            <a:miter lim="800000"/>
            <a:headEnd type="oval" w="sm" len="sm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73831453-4A77-FBD3-0437-ED26D6D58326}"/>
              </a:ext>
            </a:extLst>
          </p:cNvPr>
          <p:cNvGrpSpPr/>
          <p:nvPr/>
        </p:nvGrpSpPr>
        <p:grpSpPr>
          <a:xfrm>
            <a:off x="4398609" y="3473124"/>
            <a:ext cx="2236123" cy="288000"/>
            <a:chOff x="4547118" y="3136536"/>
            <a:chExt cx="1013780" cy="288000"/>
          </a:xfrm>
        </p:grpSpPr>
        <p:sp>
          <p:nvSpPr>
            <p:cNvPr id="93" name="모서리가 둥근 직사각형 92">
              <a:extLst>
                <a:ext uri="{FF2B5EF4-FFF2-40B4-BE49-F238E27FC236}">
                  <a16:creationId xmlns:a16="http://schemas.microsoft.com/office/drawing/2014/main" id="{26245275-E79C-F082-6B95-182BF05AE948}"/>
                </a:ext>
              </a:extLst>
            </p:cNvPr>
            <p:cNvSpPr/>
            <p:nvPr/>
          </p:nvSpPr>
          <p:spPr>
            <a:xfrm>
              <a:off x="4547118" y="3136536"/>
              <a:ext cx="1013780" cy="288000"/>
            </a:xfrm>
            <a:prstGeom prst="roundRect">
              <a:avLst>
                <a:gd name="adj" fmla="val 18217"/>
              </a:avLst>
            </a:prstGeom>
            <a:solidFill>
              <a:schemeClr val="bg1"/>
            </a:solidFill>
            <a:ln w="8890" cap="flat">
              <a:solidFill>
                <a:srgbClr val="FF6B2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ore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맑은 고딕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985BCA3-6E59-DD16-332B-96055A438BAE}"/>
                </a:ext>
              </a:extLst>
            </p:cNvPr>
            <p:cNvSpPr txBox="1"/>
            <p:nvPr/>
          </p:nvSpPr>
          <p:spPr>
            <a:xfrm>
              <a:off x="4566667" y="3162556"/>
              <a:ext cx="981926" cy="235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algn="ctr">
                <a:lnSpc>
                  <a:spcPts val="1250"/>
                </a:lnSpc>
              </a:pPr>
              <a:r>
                <a:rPr lang="ko-KR" altLang="en-US" sz="85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컨설팅 </a:t>
              </a:r>
              <a:r>
                <a:rPr lang="en-US" altLang="ko-KR" sz="85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&amp;</a:t>
              </a:r>
              <a:r>
                <a:rPr lang="ko-KR" altLang="en-US" sz="850" dirty="0">
                  <a:solidFill>
                    <a:schemeClr val="tx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마케팅 기반 사업성 검증 및 고도화</a:t>
              </a:r>
            </a:p>
          </p:txBody>
        </p:sp>
      </p:grpSp>
      <p:cxnSp>
        <p:nvCxnSpPr>
          <p:cNvPr id="96" name="직선 연결선 73">
            <a:extLst>
              <a:ext uri="{FF2B5EF4-FFF2-40B4-BE49-F238E27FC236}">
                <a16:creationId xmlns:a16="http://schemas.microsoft.com/office/drawing/2014/main" id="{63C40C83-F3D9-A8C6-40A5-620B00B878AA}"/>
              </a:ext>
            </a:extLst>
          </p:cNvPr>
          <p:cNvCxnSpPr>
            <a:cxnSpLocks/>
          </p:cNvCxnSpPr>
          <p:nvPr/>
        </p:nvCxnSpPr>
        <p:spPr>
          <a:xfrm>
            <a:off x="4298736" y="3983862"/>
            <a:ext cx="4373013" cy="0"/>
          </a:xfrm>
          <a:prstGeom prst="line">
            <a:avLst/>
          </a:prstGeom>
          <a:noFill/>
          <a:ln w="8890" cap="flat">
            <a:solidFill>
              <a:srgbClr val="37B18F"/>
            </a:solidFill>
            <a:prstDash val="solid"/>
            <a:miter lim="800000"/>
            <a:headEnd type="oval" w="sm" len="sm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모서리가 둥근 직사각형 97">
            <a:extLst>
              <a:ext uri="{FF2B5EF4-FFF2-40B4-BE49-F238E27FC236}">
                <a16:creationId xmlns:a16="http://schemas.microsoft.com/office/drawing/2014/main" id="{CB6968A0-1BA8-39A0-8519-878D6EBC0B19}"/>
              </a:ext>
            </a:extLst>
          </p:cNvPr>
          <p:cNvSpPr/>
          <p:nvPr/>
        </p:nvSpPr>
        <p:spPr>
          <a:xfrm>
            <a:off x="5053814" y="3845743"/>
            <a:ext cx="3453958" cy="288000"/>
          </a:xfrm>
          <a:prstGeom prst="roundRect">
            <a:avLst>
              <a:gd name="adj" fmla="val 18217"/>
            </a:avLst>
          </a:prstGeom>
          <a:solidFill>
            <a:schemeClr val="bg1"/>
          </a:solidFill>
          <a:ln w="8890" cap="flat">
            <a:solidFill>
              <a:srgbClr val="37B18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ore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맑은 고딕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B0BCAE1-6A5C-1755-29C2-194BFE20948D}"/>
              </a:ext>
            </a:extLst>
          </p:cNvPr>
          <p:cNvSpPr txBox="1"/>
          <p:nvPr/>
        </p:nvSpPr>
        <p:spPr>
          <a:xfrm>
            <a:off x="5505604" y="3871763"/>
            <a:ext cx="2550378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8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핵심 서비스 구축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50A818E-2833-C5EF-D938-0035CDE2E2A0}"/>
              </a:ext>
            </a:extLst>
          </p:cNvPr>
          <p:cNvSpPr txBox="1"/>
          <p:nvPr/>
        </p:nvSpPr>
        <p:spPr>
          <a:xfrm>
            <a:off x="5689904" y="4234030"/>
            <a:ext cx="794154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ko-KR" altLang="en-US" sz="8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컨설팅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BC982AE-1589-BAAA-353D-6BF4D446E14D}"/>
              </a:ext>
            </a:extLst>
          </p:cNvPr>
          <p:cNvSpPr txBox="1"/>
          <p:nvPr/>
        </p:nvSpPr>
        <p:spPr>
          <a:xfrm>
            <a:off x="7077525" y="4234030"/>
            <a:ext cx="1181293" cy="23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ko-KR" sz="85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Migration or POC</a:t>
            </a:r>
            <a:endParaRPr lang="ko-KR" altLang="en-US" sz="85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1" name="슬라이드 번호 개체 틀 53">
            <a:extLst>
              <a:ext uri="{FF2B5EF4-FFF2-40B4-BE49-F238E27FC236}">
                <a16:creationId xmlns:a16="http://schemas.microsoft.com/office/drawing/2014/main" id="{BAE44C16-F837-610C-3D81-C6A5E9DCD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19082" y="4817346"/>
            <a:ext cx="190115" cy="207749"/>
          </a:xfrm>
        </p:spPr>
        <p:txBody>
          <a:bodyPr/>
          <a:lstStyle/>
          <a:p>
            <a:fld id="{86CB4B4D-7CA3-9044-876B-883B54F8677D}" type="slidenum">
              <a:rPr lang="en-US" altLang="x-none" sz="750">
                <a:solidFill>
                  <a:srgbClr val="9E9E9E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9</a:t>
            </a:fld>
            <a:endParaRPr lang="x-none" altLang="en-US" sz="750" dirty="0">
              <a:solidFill>
                <a:srgbClr val="9E9E9E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32378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맑은 고딕"/>
        <a:ea typeface="맑은 고딕"/>
        <a:cs typeface="맑은 고딕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EEEE"/>
        </a:solidFill>
        <a:ln w="8890" cap="flat">
          <a:noFill/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맑은 고딕"/>
        <a:ea typeface="맑은 고딕"/>
        <a:cs typeface="맑은 고딕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367E6C0DBD1047B52A055955CD76C1" ma:contentTypeVersion="3" ma:contentTypeDescription="Create a new document." ma:contentTypeScope="" ma:versionID="2a14148e96fac600f782923ced27187e">
  <xsd:schema xmlns:xsd="http://www.w3.org/2001/XMLSchema" xmlns:xs="http://www.w3.org/2001/XMLSchema" xmlns:p="http://schemas.microsoft.com/office/2006/metadata/properties" xmlns:ns2="5161961b-43b0-46cb-8850-e61666bc14cc" targetNamespace="http://schemas.microsoft.com/office/2006/metadata/properties" ma:root="true" ma:fieldsID="3a212e370965c0089a382b4db09372bd" ns2:_="">
    <xsd:import namespace="5161961b-43b0-46cb-8850-e61666bc14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1961b-43b0-46cb-8850-e61666bc14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A93670-DD51-44D8-BEDB-DA2B1B17B4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04FB27-E99F-47E2-BD3B-35140108F113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5161961b-43b0-46cb-8850-e61666bc14cc"/>
  </ds:schemaRefs>
</ds:datastoreItem>
</file>

<file path=customXml/itemProps3.xml><?xml version="1.0" encoding="utf-8"?>
<ds:datastoreItem xmlns:ds="http://schemas.openxmlformats.org/officeDocument/2006/customXml" ds:itemID="{96243983-99EF-4E1D-9EDD-A0F3DB2C1C92}">
  <ds:schemaRefs>
    <ds:schemaRef ds:uri="5161961b-43b0-46cb-8850-e61666bc14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5467</TotalTime>
  <Words>958</Words>
  <Application>Microsoft Macintosh PowerPoint</Application>
  <PresentationFormat>화면 슬라이드 쇼(16:9)</PresentationFormat>
  <Paragraphs>210</Paragraphs>
  <Slides>14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Pretendard Variable Light</vt:lpstr>
      <vt:lpstr>Pretendard Light</vt:lpstr>
      <vt:lpstr>Pretendard</vt:lpstr>
      <vt:lpstr>맑은 고딕</vt:lpstr>
      <vt:lpstr>Pretendard SemiBold</vt:lpstr>
      <vt:lpstr>Arial</vt:lpstr>
      <vt:lpstr>Pretendard Medium</vt:lpstr>
      <vt:lpstr>Pretendard Variable SemiBold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위시켓(Wishket)_회사소개서</dc:title>
  <dc:creator>woobeom park</dc:creator>
  <cp:lastModifiedBy>박 숙희</cp:lastModifiedBy>
  <cp:revision>216</cp:revision>
  <cp:lastPrinted>2024-11-18T08:58:21Z</cp:lastPrinted>
  <dcterms:modified xsi:type="dcterms:W3CDTF">2025-12-01T09:03:15Z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0x010100D9367E6C0DBD1047B52A055955CD76C1</vt:lpwstr>
  </property>
</Properties>
</file>